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67" r:id="rId17"/>
    <p:sldId id="268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 dirty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pPr/>
              <a:t>7/20/2015</a:t>
            </a:fld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ytimes.com/2015/02/13/education/harvard-and-mit-sued-over-failing-to-caption-online-courses.html?_r=0" TargetMode="External"/><Relationship Id="rId3" Type="http://schemas.openxmlformats.org/officeDocument/2006/relationships/hyperlink" Target="http://www.w3.org/TR/WCAG20/" TargetMode="External"/><Relationship Id="rId7" Type="http://schemas.openxmlformats.org/officeDocument/2006/relationships/hyperlink" Target="http://www.academicimpressions.com/webcast/universal-design-learning-and-online-education" TargetMode="External"/><Relationship Id="rId2" Type="http://schemas.openxmlformats.org/officeDocument/2006/relationships/hyperlink" Target="http://www.pcc.edu/resources/instructional-support/access/approaching-accessibi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westga.edu/~distance/ojdla/fall173/pittman_heiselt173.html" TargetMode="External"/><Relationship Id="rId5" Type="http://schemas.openxmlformats.org/officeDocument/2006/relationships/hyperlink" Target="http://projectone.cannect.org/appendix.php" TargetMode="External"/><Relationship Id="rId4" Type="http://schemas.openxmlformats.org/officeDocument/2006/relationships/hyperlink" Target="http://www.educause.edu/ero/article/selecting-learning-management-system-advice-academic-perspectiv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860" y="4037162"/>
            <a:ext cx="11041812" cy="2570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Presentation for EDID6510</a:t>
            </a:r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Laura Taylor</a:t>
            </a:r>
          </a:p>
          <a:p>
            <a:r>
              <a:rPr lang="en-US" dirty="0" smtClean="0"/>
              <a:t>Gaitree Boondoo</a:t>
            </a:r>
          </a:p>
          <a:p>
            <a:r>
              <a:rPr lang="en-US" dirty="0" smtClean="0"/>
              <a:t>Arlyn Linton-Jones</a:t>
            </a:r>
          </a:p>
          <a:p>
            <a:r>
              <a:rPr lang="en-US" dirty="0" smtClean="0"/>
              <a:t>Jazelle Jones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Accessibility and Learning</a:t>
            </a:r>
            <a:endParaRPr lang="en-US" b="1" dirty="0"/>
          </a:p>
        </p:txBody>
      </p:sp>
      <p:pic>
        <p:nvPicPr>
          <p:cNvPr id="4" name="Shape 10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464640" y="4241070"/>
            <a:ext cx="3027274" cy="207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aljones\AppData\Local\Microsoft\Windows\Temporary Internet Files\Content.IE5\3CHPIB02\6258791961_d4fc8eff0b_z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7864" y="4692770"/>
            <a:ext cx="1751164" cy="1751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0" lvl="0" indent="-39370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persons with disabilities</a:t>
            </a:r>
          </a:p>
          <a:p>
            <a:pPr marL="457200" lvl="0" indent="-39370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persons within varying situations such as different learning styles (eg. audio and visual learners), or slow internet connectivity </a:t>
            </a:r>
          </a:p>
          <a:p>
            <a:pPr marL="457200" lvl="0" indent="-393700"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 everyone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Designing for Current &amp; Future Needs</a:t>
            </a:r>
            <a:endParaRPr lang="en-US" dirty="0"/>
          </a:p>
        </p:txBody>
      </p:sp>
      <p:pic>
        <p:nvPicPr>
          <p:cNvPr id="5" name="Shape 173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847916" y="4212279"/>
            <a:ext cx="4217818" cy="2248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86917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125" y="1690777"/>
            <a:ext cx="11162581" cy="489980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en" sz="3600" b="1" dirty="0"/>
              <a:t>The Seven Principles of Universal Design :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Equitable Use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Flexibility in Use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Simple and Intuitive Use            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Perceptible Information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Tolerance for Error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Low Physical Effort            </a:t>
            </a:r>
          </a:p>
          <a:p>
            <a:pPr marL="457200" lvl="0" indent="-3937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600" dirty="0"/>
              <a:t>Size and Space for Approach and </a:t>
            </a:r>
            <a:r>
              <a:rPr lang="en" sz="3600" dirty="0" smtClean="0"/>
              <a:t>Use(Dugger&amp; Allen,2012)</a:t>
            </a:r>
            <a:endParaRPr lang="en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/>
              <a:t>Design Principles</a:t>
            </a:r>
            <a:endParaRPr lang="en-US" dirty="0"/>
          </a:p>
        </p:txBody>
      </p:sp>
      <p:pic>
        <p:nvPicPr>
          <p:cNvPr id="4098" name="Picture 2" descr="C:\Users\aljones\AppData\Local\Microsoft\Windows\Temporary Internet Files\Content.IE5\3CHPIB02\DesignTeam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877" y="2536166"/>
            <a:ext cx="3257715" cy="2662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4857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en-US" sz="3200" b="1" dirty="0"/>
              <a:t>Web Content Accessibility Guidelines 2.0: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Perceivable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Operable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Understandable</a:t>
            </a: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 smtClean="0"/>
              <a:t>Robust</a:t>
            </a:r>
            <a:r>
              <a:rPr lang="en-US" dirty="0" smtClean="0"/>
              <a:t>(World Wide Web Consortium, 2012).</a:t>
            </a:r>
          </a:p>
          <a:p>
            <a:pPr marL="457200" lvl="0" indent="-3937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/>
              <a:t>Content Guidelines</a:t>
            </a:r>
            <a:endParaRPr lang="en-US" dirty="0"/>
          </a:p>
        </p:txBody>
      </p:sp>
      <p:pic>
        <p:nvPicPr>
          <p:cNvPr id="3075" name="Picture 3" descr="C:\Users\aljones\AppData\Local\Microsoft\Windows\Temporary Internet Files\Content.IE5\P5S04X9S\ESL_Guideline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500" y="2628949"/>
            <a:ext cx="2811189" cy="2504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7812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113" y="1690688"/>
            <a:ext cx="11093570" cy="4882640"/>
          </a:xfrm>
        </p:spPr>
        <p:txBody>
          <a:bodyPr>
            <a:normAutofit fontScale="925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en" sz="3200" b="1" dirty="0"/>
              <a:t>General Accessibility Design </a:t>
            </a:r>
            <a:r>
              <a:rPr lang="en" sz="3200" b="1" dirty="0" smtClean="0"/>
              <a:t>Considerations(Cannet,2015):</a:t>
            </a:r>
            <a:endParaRPr lang="en" sz="3200" b="1" dirty="0"/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Consistent Layout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H1 Element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Title Element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Provide Breadcrumbs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Keyboard Functions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No Color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No Inline Styling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3200" dirty="0"/>
              <a:t>Alternative </a:t>
            </a:r>
            <a:r>
              <a:rPr lang="en" sz="3200" dirty="0" smtClean="0"/>
              <a:t>Text(PCC,2015)</a:t>
            </a:r>
            <a:endParaRPr lang="en" sz="32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/>
              <a:t>Content Suggestions</a:t>
            </a:r>
            <a:endParaRPr lang="en-US" dirty="0"/>
          </a:p>
        </p:txBody>
      </p:sp>
      <p:pic>
        <p:nvPicPr>
          <p:cNvPr id="2050" name="Picture 2" descr="C:\Users\aljones\AppData\Local\Microsoft\Windows\Temporary Internet Files\Content.IE5\P5S04X9S\suggestions-box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090" y="3692106"/>
            <a:ext cx="2447430" cy="2029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40057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en-US" sz="3200" b="1" dirty="0"/>
              <a:t>Accessibility </a:t>
            </a:r>
            <a:r>
              <a:rPr lang="en-US" sz="3200" b="1" dirty="0" smtClean="0"/>
              <a:t>Requirements(Wright et.al,2014):</a:t>
            </a:r>
            <a:endParaRPr lang="en-US" sz="3200" b="1" dirty="0"/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 Training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 Constant Vigilance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Costly Maintenance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/>
              <a:t>Limitations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aljones\AppData\Local\Microsoft\Windows\Temporary Internet Files\Content.IE5\P5S04X9S\Cartoon-Confusion-Question-Mark-300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82" y="2931903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6474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200" dirty="0"/>
              <a:t>Develop a clear policy </a:t>
            </a:r>
            <a:r>
              <a:rPr lang="en-US" sz="3200" dirty="0" smtClean="0"/>
              <a:t>on accessibility (WCAG,2012).</a:t>
            </a:r>
            <a:endParaRPr lang="en-US" sz="3200" dirty="0" smtClean="0"/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200" dirty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200" dirty="0"/>
              <a:t>Development of technical support in the event of needs related to accessibility</a:t>
            </a:r>
            <a:r>
              <a:rPr lang="en-US" sz="3200" dirty="0" smtClean="0"/>
              <a:t>.</a:t>
            </a:r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200" dirty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200" dirty="0"/>
              <a:t>Follow guidelines outlined in W3C, WAI, WCAG 2.0 policy documents. </a:t>
            </a:r>
          </a:p>
          <a:p>
            <a:pPr lvl="0">
              <a:spcBef>
                <a:spcPts val="0"/>
              </a:spcBef>
              <a:buNone/>
            </a:pPr>
            <a:endParaRPr lang="en-US" sz="3200" dirty="0"/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Ensuring Accessibility at Campus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1921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200" dirty="0"/>
              <a:t>Consideration of legislation in favour of accessibility. </a:t>
            </a:r>
            <a:endParaRPr lang="en-US" sz="3200" dirty="0" smtClean="0"/>
          </a:p>
          <a:p>
            <a:pPr marL="3810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3200" dirty="0"/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3200" dirty="0"/>
              <a:t>Design of a good user </a:t>
            </a:r>
            <a:r>
              <a:rPr lang="en-US" sz="3200" dirty="0" smtClean="0"/>
              <a:t>manual(WebAIM,2015).</a:t>
            </a:r>
            <a:endParaRPr lang="en-US" sz="3200" dirty="0"/>
          </a:p>
          <a:p>
            <a:pPr lvl="0">
              <a:spcBef>
                <a:spcPts val="0"/>
              </a:spcBef>
              <a:buClr>
                <a:schemeClr val="dk1"/>
              </a:buClr>
              <a:buNone/>
            </a:pPr>
            <a:endParaRPr lang="en-US" sz="3200" dirty="0"/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/>
              <a:t>Ensuring Accessibility at Campus</a:t>
            </a:r>
            <a:endParaRPr lang="en-US" dirty="0"/>
          </a:p>
        </p:txBody>
      </p:sp>
      <p:pic>
        <p:nvPicPr>
          <p:cNvPr id="5" name="Shape 18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556720" y="3768304"/>
            <a:ext cx="2407189" cy="2539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24751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/>
              <a:t>Legal Repercussions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Harvard MIT </a:t>
            </a:r>
            <a:r>
              <a:rPr lang="en-US" dirty="0" smtClean="0"/>
              <a:t>Case(Lewin,2015)</a:t>
            </a:r>
            <a:endParaRPr lang="en-US" dirty="0"/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Equal Opportunity/Disability Act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Cost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Accessibility Must Be Considered</a:t>
            </a:r>
            <a:endParaRPr lang="en-US" dirty="0"/>
          </a:p>
        </p:txBody>
      </p:sp>
      <p:pic>
        <p:nvPicPr>
          <p:cNvPr id="5" name="Shape 21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126569" y="3567449"/>
            <a:ext cx="3078051" cy="2744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8544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/>
              <a:t>Student Inclusion</a:t>
            </a:r>
          </a:p>
          <a:p>
            <a:pPr>
              <a:spcBef>
                <a:spcPts val="0"/>
              </a:spcBef>
              <a:buNone/>
            </a:pPr>
            <a:endParaRPr lang="en-US" dirty="0"/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Increasing Disabled Population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More funding for Disabled Students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Accessibility Must Be Considered</a:t>
            </a:r>
            <a:endParaRPr lang="en-US" dirty="0"/>
          </a:p>
        </p:txBody>
      </p:sp>
      <p:pic>
        <p:nvPicPr>
          <p:cNvPr id="5" name="Shape 22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8139448" y="3271235"/>
            <a:ext cx="2910625" cy="3232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64830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/>
              <a:t>Learning Objectives</a:t>
            </a:r>
          </a:p>
          <a:p>
            <a:pPr>
              <a:spcBef>
                <a:spcPts val="0"/>
              </a:spcBef>
              <a:buNone/>
            </a:pPr>
            <a:endParaRPr lang="en-US" b="1" dirty="0"/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Ineffective teaching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Learning objectives off target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Goals not met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Accessibility Must Be Considered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Shape 23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250806" y="2756080"/>
            <a:ext cx="4288664" cy="3420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22008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10962736" cy="4730450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unfettered access to information, resources, &amp; multimedia artefacts that are found in web-based environments.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n" sz="3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(World Wide Web Consortium (W3C), </a:t>
            </a:r>
            <a:r>
              <a:rPr lang="en" sz="3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2012). </a:t>
            </a:r>
            <a:endParaRPr lang="en" sz="3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Web Accessibility</a:t>
            </a:r>
            <a:endParaRPr lang="en-US" dirty="0"/>
          </a:p>
        </p:txBody>
      </p:sp>
      <p:pic>
        <p:nvPicPr>
          <p:cNvPr id="4" name="Shape 114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457204" y="4376346"/>
            <a:ext cx="2079936" cy="1901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/>
              <a:t>Revenue</a:t>
            </a:r>
          </a:p>
          <a:p>
            <a:pPr>
              <a:spcBef>
                <a:spcPts val="0"/>
              </a:spcBef>
              <a:buNone/>
            </a:pPr>
            <a:endParaRPr lang="en-US" b="1" dirty="0"/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Opportunity costs 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Students consider other options</a:t>
            </a:r>
          </a:p>
          <a:p>
            <a:pPr marL="457200" lvl="0" indent="-41910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dirty="0"/>
              <a:t>Loss of fees &amp; tuition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Accessibility Must Be Considered</a:t>
            </a:r>
            <a:endParaRPr lang="en-US" dirty="0"/>
          </a:p>
        </p:txBody>
      </p:sp>
      <p:pic>
        <p:nvPicPr>
          <p:cNvPr id="5" name="Shape 23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237926" y="2498501"/>
            <a:ext cx="4115873" cy="3473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32556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91794" y="953589"/>
            <a:ext cx="5603966" cy="59044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6000" dirty="0" smtClean="0"/>
              <a:t>	</a:t>
            </a:r>
            <a:r>
              <a:rPr lang="en-US" sz="6000" dirty="0" smtClean="0"/>
              <a:t>Moreno, L., Iglesias, A., </a:t>
            </a:r>
            <a:r>
              <a:rPr lang="en-US" sz="6000" dirty="0" err="1" smtClean="0"/>
              <a:t>Calvo</a:t>
            </a:r>
            <a:r>
              <a:rPr lang="en-US" sz="6000" dirty="0" smtClean="0"/>
              <a:t>, R., Delgado, S., &amp; Zaragoza, L. (2012). Disability Standards and Guidelines for Learning Management Systems: Evaluating Accessibility. In I. Management Association, USA (Ed.), Virtual Learning Environments: Concepts, Methodologies, Tools and Applications (pp. 1530-1549). Hershey, PA: Information Science Reference</a:t>
            </a:r>
          </a:p>
          <a:p>
            <a:r>
              <a:rPr lang="en-US" sz="6000" dirty="0" smtClean="0"/>
              <a:t>Portland Community College (2015) Accessibility in Online </a:t>
            </a:r>
            <a:r>
              <a:rPr lang="en-US" sz="6000" dirty="0" err="1" smtClean="0"/>
              <a:t>Courses.Retrieved</a:t>
            </a:r>
            <a:r>
              <a:rPr lang="en-US" sz="6000" dirty="0" smtClean="0"/>
              <a:t> from</a:t>
            </a:r>
            <a:r>
              <a:rPr lang="en-US" sz="6000" u="sng" dirty="0" smtClean="0">
                <a:hlinkClick r:id="rId2"/>
              </a:rPr>
              <a:t> http://www.pcc.edu/resources/instructional-support/access/approaching-accessibil</a:t>
            </a:r>
            <a:endParaRPr lang="en-US" sz="6000" dirty="0" smtClean="0"/>
          </a:p>
          <a:p>
            <a:endParaRPr lang="en-US" sz="6000" dirty="0" smtClean="0"/>
          </a:p>
          <a:p>
            <a:r>
              <a:rPr lang="en-US" sz="6000" dirty="0" smtClean="0"/>
              <a:t>Seale, J. K. (2014). E-learning and Disability in Higher Education: Accessibility Research and Practice (2nd ed.). New York, USA: </a:t>
            </a:r>
            <a:r>
              <a:rPr lang="en-US" sz="6000" dirty="0" err="1" smtClean="0"/>
              <a:t>Routledge</a:t>
            </a:r>
            <a:r>
              <a:rPr lang="en-US" sz="6000" dirty="0" smtClean="0"/>
              <a:t>.</a:t>
            </a:r>
          </a:p>
          <a:p>
            <a:r>
              <a:rPr lang="en-US" sz="6000" dirty="0" smtClean="0"/>
              <a:t>W3C. (2012, September 7). Developing a Web Accessibility Business Case for Your Organization: Overview. Retrieved July 08, 2015, from Web Accessibility Initiative: http://www.w3.org/WAI/bcase/Overview</a:t>
            </a:r>
          </a:p>
          <a:p>
            <a:r>
              <a:rPr lang="en-US" sz="6000" dirty="0" err="1" smtClean="0"/>
              <a:t>WebAIM</a:t>
            </a:r>
            <a:r>
              <a:rPr lang="en-US" sz="6000" dirty="0" smtClean="0"/>
              <a:t>. (2015). Introduction to Web Accessibility. Retrieved July 08, 2015, from </a:t>
            </a:r>
            <a:r>
              <a:rPr lang="en-US" sz="6000" dirty="0" err="1" smtClean="0"/>
              <a:t>WebAIM</a:t>
            </a:r>
            <a:r>
              <a:rPr lang="en-US" sz="6000" dirty="0" smtClean="0"/>
              <a:t> - Web Accessibility in mind: http://webaim.org/intro/</a:t>
            </a:r>
          </a:p>
          <a:p>
            <a:r>
              <a:rPr lang="en-US" sz="6000" dirty="0" smtClean="0"/>
              <a:t>Web Content Accessibility Guidelines (WCAG) 2.0. (2012). Retrieved from </a:t>
            </a:r>
            <a:r>
              <a:rPr lang="en-US" sz="6000" u="sng" dirty="0" smtClean="0">
                <a:hlinkClick r:id="rId3"/>
              </a:rPr>
              <a:t>http://www.w3.org/TR/WCAG20/</a:t>
            </a:r>
            <a:endParaRPr lang="en-US" sz="6000" dirty="0" smtClean="0"/>
          </a:p>
          <a:p>
            <a:endParaRPr lang="en-US" sz="6000" dirty="0" smtClean="0"/>
          </a:p>
          <a:p>
            <a:r>
              <a:rPr lang="en-US" sz="6000" dirty="0" smtClean="0"/>
              <a:t>Wright, C., Lopes, V. and </a:t>
            </a:r>
            <a:r>
              <a:rPr lang="en-US" sz="6000" dirty="0" err="1" smtClean="0"/>
              <a:t>Montgomerie</a:t>
            </a:r>
            <a:r>
              <a:rPr lang="en-US" sz="6000" dirty="0" smtClean="0"/>
              <a:t>, T., </a:t>
            </a:r>
            <a:r>
              <a:rPr lang="en-US" sz="6000" dirty="0" err="1" smtClean="0"/>
              <a:t>Reju</a:t>
            </a:r>
            <a:r>
              <a:rPr lang="en-US" sz="6000" dirty="0" smtClean="0"/>
              <a:t>, S. and </a:t>
            </a:r>
            <a:r>
              <a:rPr lang="en-US" sz="6000" dirty="0" err="1" smtClean="0"/>
              <a:t>Schmoller</a:t>
            </a:r>
            <a:r>
              <a:rPr lang="en-US" sz="6000" dirty="0" smtClean="0"/>
              <a:t>, S. (2014).  Selecting a Learning Management System: Advice from an Academic Perspective in </a:t>
            </a:r>
            <a:r>
              <a:rPr lang="en-US" sz="6000" dirty="0" err="1" smtClean="0"/>
              <a:t>Educause</a:t>
            </a:r>
            <a:r>
              <a:rPr lang="en-US" sz="6000" dirty="0" smtClean="0"/>
              <a:t> Review.  Retrieved from: </a:t>
            </a:r>
            <a:r>
              <a:rPr lang="en-US" sz="6000" dirty="0" smtClean="0">
                <a:hlinkClick r:id="rId4"/>
              </a:rPr>
              <a:t>http://www.educause.edu/ero/article/selecting-learning-management-system-advice-academic-perspective</a:t>
            </a:r>
            <a:endParaRPr lang="en-US" sz="6000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045030"/>
            <a:ext cx="5275217" cy="58129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 smtClean="0"/>
              <a:t>	</a:t>
            </a:r>
            <a:r>
              <a:rPr lang="en-US" sz="6000" dirty="0" err="1" smtClean="0"/>
              <a:t>Cannet</a:t>
            </a:r>
            <a:r>
              <a:rPr lang="en-US" sz="6000" dirty="0" smtClean="0"/>
              <a:t> </a:t>
            </a:r>
            <a:r>
              <a:rPr lang="en-US" sz="6000" dirty="0" smtClean="0"/>
              <a:t>(2015).LMS Accessibility Design </a:t>
            </a:r>
            <a:r>
              <a:rPr lang="en-US" sz="6000" dirty="0" err="1" smtClean="0"/>
              <a:t>Considerations.Retrieved</a:t>
            </a:r>
            <a:r>
              <a:rPr lang="en-US" sz="6000" dirty="0" smtClean="0"/>
              <a:t> from:</a:t>
            </a:r>
            <a:r>
              <a:rPr lang="en-US" sz="6000" u="sng" dirty="0" smtClean="0">
                <a:hlinkClick r:id="rId5"/>
              </a:rPr>
              <a:t> http://projectone.cannect.org/appendix.php</a:t>
            </a:r>
            <a:endParaRPr lang="en-US" sz="6000" dirty="0" smtClean="0"/>
          </a:p>
          <a:p>
            <a:r>
              <a:rPr lang="en-US" sz="6000" dirty="0" err="1" smtClean="0"/>
              <a:t>Heiselt</a:t>
            </a:r>
            <a:r>
              <a:rPr lang="en-US" sz="6000" dirty="0" smtClean="0"/>
              <a:t>, A. and Pittman, C. (2014). Increasing Accessibility: Using Universal Design Principles to Address Disability Impairments in the Online Learning Environment. Retrieved from </a:t>
            </a:r>
            <a:r>
              <a:rPr lang="en-US" sz="6000" u="sng" dirty="0" smtClean="0">
                <a:hlinkClick r:id="rId6"/>
              </a:rPr>
              <a:t>http://www.westga.edu/~</a:t>
            </a:r>
            <a:r>
              <a:rPr lang="en-US" sz="6000" u="sng" dirty="0" smtClean="0">
                <a:hlinkClick r:id="rId6"/>
              </a:rPr>
              <a:t>distance/ojdla/fall173/pittman_heiselt173.html</a:t>
            </a:r>
            <a:endParaRPr lang="en-US" sz="6000" u="sng" dirty="0" smtClean="0"/>
          </a:p>
          <a:p>
            <a:r>
              <a:rPr lang="en-US" sz="6000" dirty="0" smtClean="0"/>
              <a:t>CREEC. (2015). National Association of the Deaf Sues Harvard and MIT for Discrimination in Public Online Content. Retrieved July 11, 2015, from Civil Rights Education and Enforcement Center (CREEC): http://creeclaw.org/online-content-lawsuit-harvard-mit</a:t>
            </a:r>
            <a:endParaRPr lang="en-US" sz="6000" u="sng" dirty="0" smtClean="0"/>
          </a:p>
          <a:p>
            <a:r>
              <a:rPr lang="en-US" sz="6000" dirty="0" err="1" smtClean="0"/>
              <a:t>Dugger</a:t>
            </a:r>
            <a:r>
              <a:rPr lang="en-US" sz="6000" dirty="0" smtClean="0"/>
              <a:t>, J., &amp; Allen, D. (2011, November 17). Improving accessibility through 7 principles of universal design (Video file). Retrieved from </a:t>
            </a:r>
            <a:r>
              <a:rPr lang="en-US" sz="6000" u="sng" dirty="0" smtClean="0">
                <a:hlinkClick r:id="rId7"/>
              </a:rPr>
              <a:t>http://www.academicimpressions.com/webcast/universal-design-learning-and-online-education#Overview</a:t>
            </a:r>
            <a:endParaRPr lang="en-US" sz="6000" dirty="0" smtClean="0"/>
          </a:p>
          <a:p>
            <a:endParaRPr lang="en-US" sz="6000" dirty="0" smtClean="0"/>
          </a:p>
          <a:p>
            <a:r>
              <a:rPr lang="en-US" sz="6000" dirty="0" err="1" smtClean="0"/>
              <a:t>Lewin</a:t>
            </a:r>
            <a:r>
              <a:rPr lang="en-US" sz="6000" dirty="0" smtClean="0"/>
              <a:t>, T. (2015, February 12). Harvard and M.I.T. Are Sued Over Lack of Closed Captions. Retrieved July 09, 2015, from The New York Times - Education: </a:t>
            </a:r>
            <a:r>
              <a:rPr lang="en-US" sz="6000" dirty="0" smtClean="0">
                <a:hlinkClick r:id="rId8"/>
              </a:rPr>
              <a:t>http://www.nytimes.com/2015/02/13/education/harvard-and-mit-sued-over-failing-to-caption-online-courses.html?_</a:t>
            </a:r>
            <a:r>
              <a:rPr lang="en-US" sz="6000" dirty="0" smtClean="0">
                <a:hlinkClick r:id="rId8"/>
              </a:rPr>
              <a:t>r=0</a:t>
            </a:r>
            <a:endParaRPr lang="en-US" sz="6000" dirty="0" smtClean="0"/>
          </a:p>
          <a:p>
            <a:r>
              <a:rPr lang="en-US" sz="6000" dirty="0" smtClean="0"/>
              <a:t>. </a:t>
            </a:r>
            <a:r>
              <a:rPr lang="en-US" sz="6000" dirty="0" smtClean="0"/>
              <a:t>doi:10.4018/978-1-4666-0011-9.ch712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2881"/>
            <a:ext cx="11114314" cy="822959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6146" name="Picture 2" descr="C:\Users\aljones\AppData\Local\Microsoft\Windows\Temporary Internet Files\Content.IE5\3MU3M4DL\Thank-you-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65" y="1742535"/>
            <a:ext cx="5265667" cy="4848045"/>
          </a:xfrm>
          <a:prstGeom prst="rect">
            <a:avLst/>
          </a:prstGeom>
          <a:noFill/>
        </p:spPr>
      </p:pic>
      <p:pic>
        <p:nvPicPr>
          <p:cNvPr id="6149" name="Picture 5" descr="C:\Users\aljones\AppData\Local\Microsoft\Windows\Temporary Internet Files\Content.IE5\3MU3M4DL\questions-leaders-ask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Web Accessibility cont’d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Designing for current &amp; future needs by “removing barriers to participation &amp; engagement…   and the degree to which someone can access an online resource regardless of their disability, </a:t>
            </a:r>
            <a:r>
              <a:rPr lang="en" sz="3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technology </a:t>
            </a:r>
            <a:r>
              <a:rPr lang="en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 </a:t>
            </a:r>
            <a:r>
              <a:rPr lang="en" sz="3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environment” (p. 9).</a:t>
            </a:r>
            <a:r>
              <a:rPr lang="en" sz="3200" dirty="0" smtClean="0"/>
              <a:t>Jane Seale, 2014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3200" dirty="0"/>
              <a:t> </a:t>
            </a:r>
            <a:r>
              <a:rPr lang="en" sz="3200" dirty="0" smtClean="0"/>
              <a:t>  E-learning </a:t>
            </a:r>
            <a:r>
              <a:rPr lang="en" sz="3200" dirty="0"/>
              <a:t>and Disability in Higher Education: Accessibility Research and Practice</a:t>
            </a:r>
          </a:p>
          <a:p>
            <a:pPr algn="ctr"/>
            <a:endParaRPr lang="en-US" sz="1600" dirty="0"/>
          </a:p>
        </p:txBody>
      </p:sp>
      <p:pic>
        <p:nvPicPr>
          <p:cNvPr id="5" name="Shape 12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220165" y="4622754"/>
            <a:ext cx="2105499" cy="157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03087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Web Accessibility Cont’d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76268" cy="4351338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Four important areas of consideration</a:t>
            </a:r>
          </a:p>
          <a:p>
            <a:pPr marL="342900" lvl="0" indent="-34290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Disability – temporary or permanent</a:t>
            </a:r>
          </a:p>
          <a:p>
            <a:pPr marL="342900" lvl="0" indent="-34290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Technology – a device, hardware, or software that facilitates web accessibility.</a:t>
            </a:r>
          </a:p>
          <a:p>
            <a:pPr marL="342900" lvl="0" indent="-34290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Environment - E-Learning and the LMS</a:t>
            </a:r>
          </a:p>
          <a:p>
            <a:pPr marL="342900" lvl="0" indent="-342900"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Designing for current and future needs.</a:t>
            </a:r>
          </a:p>
          <a:p>
            <a:pPr marL="342900" lvl="0" indent="-154940">
              <a:spcBef>
                <a:spcPts val="592"/>
              </a:spcBef>
              <a:buClr>
                <a:schemeClr val="dk1"/>
              </a:buClr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pic>
        <p:nvPicPr>
          <p:cNvPr id="8" name="Shape 128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118243" y="4138776"/>
            <a:ext cx="2125014" cy="2038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60192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Web Accessibility Cont’d</a:t>
            </a:r>
            <a:endParaRPr lang="en-US" dirty="0"/>
          </a:p>
        </p:txBody>
      </p:sp>
      <p:pic>
        <p:nvPicPr>
          <p:cNvPr id="6" name="Shape 134"/>
          <p:cNvPicPr preferRelativeResize="0">
            <a:picLocks noGrp="1"/>
          </p:cNvPicPr>
          <p:nvPr>
            <p:ph sz="half"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133341" y="1690688"/>
            <a:ext cx="2640169" cy="2276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249251" y="4391696"/>
            <a:ext cx="2421228" cy="2021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3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03500" y="2537138"/>
            <a:ext cx="2705637" cy="297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35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045003" y="1749190"/>
            <a:ext cx="2590800" cy="21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37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8045003" y="4625241"/>
            <a:ext cx="2264468" cy="177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02405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Increase, maintain, or improve functional ability </a:t>
            </a:r>
          </a:p>
          <a:p>
            <a:pPr marL="342900" lvl="0" indent="-34290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Screen readers (eg. JAWS, ReadPlease, or Window Eyes);</a:t>
            </a:r>
          </a:p>
          <a:p>
            <a:pPr lvl="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Voice </a:t>
            </a:r>
            <a:r>
              <a:rPr lang="en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dictation software (eg. Dragon Naturally Speaking) </a:t>
            </a:r>
          </a:p>
          <a:p>
            <a:pPr marL="342900" lvl="0" indent="-34290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Content magnifiers, or refreshable braille displays. </a:t>
            </a:r>
          </a:p>
          <a:p>
            <a:pPr marL="342900" lvl="0" indent="-342900"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3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Standalone self-voicing browsers (eg. aiBrowser or HearSay) produces speech output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" sz="4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Technology – Assistive Technologies</a:t>
            </a:r>
            <a:endParaRPr lang="en-US" sz="4800" dirty="0"/>
          </a:p>
        </p:txBody>
      </p:sp>
      <p:pic>
        <p:nvPicPr>
          <p:cNvPr id="5" name="Shape 145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270609" y="4951827"/>
            <a:ext cx="2083406" cy="172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0207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86989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Multimedia (text, audio and video formats) - may be enhanced with captions &amp; transcripts, or inserting sign language during production.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Older computers, browsers or technology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Tablets, laptops, mobile devices</a:t>
            </a:r>
          </a:p>
          <a:p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Technology - Other</a:t>
            </a:r>
            <a:endParaRPr lang="en-US" sz="5400" dirty="0"/>
          </a:p>
        </p:txBody>
      </p:sp>
      <p:pic>
        <p:nvPicPr>
          <p:cNvPr id="5" name="Shape 152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131914" y="4173746"/>
            <a:ext cx="2459865" cy="231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36724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Sometimes “the only tool given to students for communicating with peers and teachers and for accessing particular learning”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(Moreno et al., 2012, p. 200). </a:t>
            </a: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Must be compatible with a range of browsers, older technologies, learning objects and ATs to facilitate teaching/learning effectiveness. </a:t>
            </a:r>
          </a:p>
          <a:p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5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Environment – The LMS</a:t>
            </a:r>
            <a:endParaRPr lang="en-US" sz="5400" dirty="0"/>
          </a:p>
        </p:txBody>
      </p:sp>
      <p:pic>
        <p:nvPicPr>
          <p:cNvPr id="5" name="Shape 159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633397" y="257577"/>
            <a:ext cx="1584102" cy="1433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93699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“Online content represents the next frontier for learning and lifelong education”  (The Civil Rights Education and Enforcement Center, 2015).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Flexible Learning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Universal Access</a:t>
            </a: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Universal Design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Designing for Current &amp; Future Needs</a:t>
            </a:r>
            <a:endParaRPr lang="en-US" dirty="0"/>
          </a:p>
        </p:txBody>
      </p:sp>
      <p:pic>
        <p:nvPicPr>
          <p:cNvPr id="5" name="Shape 16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9113521" y="2976100"/>
            <a:ext cx="2575130" cy="3200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79722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587</Words>
  <Application>Microsoft Office PowerPoint</Application>
  <PresentationFormat>Custom</PresentationFormat>
  <Paragraphs>132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Presentation level design</vt:lpstr>
      <vt:lpstr>Accessibility and Learning</vt:lpstr>
      <vt:lpstr>Web Accessibility</vt:lpstr>
      <vt:lpstr>Web Accessibility cont’d</vt:lpstr>
      <vt:lpstr>Web Accessibility Cont’d</vt:lpstr>
      <vt:lpstr>Web Accessibility Cont’d</vt:lpstr>
      <vt:lpstr>Technology – Assistive Technologies</vt:lpstr>
      <vt:lpstr>Technology - Other</vt:lpstr>
      <vt:lpstr>Environment – The LMS</vt:lpstr>
      <vt:lpstr>Designing for Current &amp; Future Needs</vt:lpstr>
      <vt:lpstr>Designing for Current &amp; Future Needs</vt:lpstr>
      <vt:lpstr>Design Principles</vt:lpstr>
      <vt:lpstr>Content Guidelines</vt:lpstr>
      <vt:lpstr>Content Suggestions</vt:lpstr>
      <vt:lpstr>Limitations</vt:lpstr>
      <vt:lpstr>Ensuring Accessibility at Campus</vt:lpstr>
      <vt:lpstr>Ensuring Accessibility at Campus</vt:lpstr>
      <vt:lpstr>Why Accessibility Must Be Considered</vt:lpstr>
      <vt:lpstr>Why Accessibility Must Be Considered</vt:lpstr>
      <vt:lpstr>Why Accessibility Must Be Considered</vt:lpstr>
      <vt:lpstr>Why Accessibility Must Be Considered</vt:lpstr>
      <vt:lpstr>References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2015-07-19T20:56:08Z</dcterms:created>
  <dcterms:modified xsi:type="dcterms:W3CDTF">2015-07-21T03:59:53Z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