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14"/>
  </p:notesMasterIdLst>
  <p:sldIdLst>
    <p:sldId id="256" r:id="rId2"/>
    <p:sldId id="257" r:id="rId3"/>
    <p:sldId id="258" r:id="rId4"/>
    <p:sldId id="260" r:id="rId5"/>
    <p:sldId id="261" r:id="rId6"/>
    <p:sldId id="262" r:id="rId7"/>
    <p:sldId id="264" r:id="rId8"/>
    <p:sldId id="263"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3728" autoAdjust="0"/>
  </p:normalViewPr>
  <p:slideViewPr>
    <p:cSldViewPr>
      <p:cViewPr varScale="1">
        <p:scale>
          <a:sx n="40" d="100"/>
          <a:sy n="40" d="100"/>
        </p:scale>
        <p:origin x="-13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F21CE-F13D-40E2-9C4D-6E3DE4751917}" type="datetimeFigureOut">
              <a:rPr lang="en-US" smtClean="0"/>
              <a:pPr/>
              <a:t>12/4/2013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21E66-A501-4A75-BF7A-525211C27336}" type="slidenum">
              <a:rPr lang="en-US" smtClean="0"/>
              <a:pPr/>
              <a:t>‹#›</a:t>
            </a:fld>
            <a:endParaRPr lang="en-US" dirty="0"/>
          </a:p>
        </p:txBody>
      </p:sp>
    </p:spTree>
    <p:extLst>
      <p:ext uri="{BB962C8B-B14F-4D97-AF65-F5344CB8AC3E}">
        <p14:creationId xmlns:p14="http://schemas.microsoft.com/office/powerpoint/2010/main" xmlns="" val="259645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921E66-A501-4A75-BF7A-525211C27336}"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921E66-A501-4A75-BF7A-525211C27336}"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921E66-A501-4A75-BF7A-525211C27336}"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D3B417A-BB0D-4A13-9E90-BBAE4330FC5C}" type="datetimeFigureOut">
              <a:rPr lang="en-US" smtClean="0"/>
              <a:pPr/>
              <a:t>12/4/2013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6DB8793-7E7D-4BC3-B328-123D87B34D7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B417A-BB0D-4A13-9E90-BBAE4330FC5C}" type="datetimeFigureOut">
              <a:rPr lang="en-US" smtClean="0"/>
              <a:pPr/>
              <a:t>12/4/2013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6DB8793-7E7D-4BC3-B328-123D87B34D7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B417A-BB0D-4A13-9E90-BBAE4330FC5C}" type="datetimeFigureOut">
              <a:rPr lang="en-US" smtClean="0"/>
              <a:pPr/>
              <a:t>12/4/2013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6DB8793-7E7D-4BC3-B328-123D87B34D7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B417A-BB0D-4A13-9E90-BBAE4330FC5C}" type="datetimeFigureOut">
              <a:rPr lang="en-US" smtClean="0"/>
              <a:pPr/>
              <a:t>12/4/2013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6DB8793-7E7D-4BC3-B328-123D87B34D7F}"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3B417A-BB0D-4A13-9E90-BBAE4330FC5C}" type="datetimeFigureOut">
              <a:rPr lang="en-US" smtClean="0"/>
              <a:pPr/>
              <a:t>12/4/2013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6DB8793-7E7D-4BC3-B328-123D87B34D7F}"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3B417A-BB0D-4A13-9E90-BBAE4330FC5C}" type="datetimeFigureOut">
              <a:rPr lang="en-US" smtClean="0"/>
              <a:pPr/>
              <a:t>12/4/2013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6DB8793-7E7D-4BC3-B328-123D87B34D7F}"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3B417A-BB0D-4A13-9E90-BBAE4330FC5C}" type="datetimeFigureOut">
              <a:rPr lang="en-US" smtClean="0"/>
              <a:pPr/>
              <a:t>12/4/2013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46DB8793-7E7D-4BC3-B328-123D87B34D7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D3B417A-BB0D-4A13-9E90-BBAE4330FC5C}" type="datetimeFigureOut">
              <a:rPr lang="en-US" smtClean="0"/>
              <a:pPr/>
              <a:t>12/4/2013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6DB8793-7E7D-4BC3-B328-123D87B34D7F}"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D3B417A-BB0D-4A13-9E90-BBAE4330FC5C}" type="datetimeFigureOut">
              <a:rPr lang="en-US" smtClean="0"/>
              <a:pPr/>
              <a:t>12/4/2013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46DB8793-7E7D-4BC3-B328-123D87B34D7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D3B417A-BB0D-4A13-9E90-BBAE4330FC5C}" type="datetimeFigureOut">
              <a:rPr lang="en-US" smtClean="0"/>
              <a:pPr/>
              <a:t>12/4/2013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6DB8793-7E7D-4BC3-B328-123D87B34D7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D3B417A-BB0D-4A13-9E90-BBAE4330FC5C}" type="datetimeFigureOut">
              <a:rPr lang="en-US" smtClean="0"/>
              <a:pPr/>
              <a:t>12/4/2013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6DB8793-7E7D-4BC3-B328-123D87B34D7F}"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D3B417A-BB0D-4A13-9E90-BBAE4330FC5C}" type="datetimeFigureOut">
              <a:rPr lang="en-US" smtClean="0"/>
              <a:pPr/>
              <a:t>12/4/2013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6DB8793-7E7D-4BC3-B328-123D87B34D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mc:Choice xmlns:p14="http://schemas.microsoft.com/office/powerpoint/2010/main" xmlns="" Requires="p14">
      <p:transition p14:dur="10" advClick="0" advTm="10000">
        <p:randomBar dir="vert"/>
      </p:transition>
    </mc:Choice>
    <mc:Fallback>
      <p:transition advClick="0" advTm="10000">
        <p:randomBar dir="vert"/>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1.prweb.com/prfiles/2013/09/25/11159534/Slide_Auto_Subt_Voice.jpg"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Wearable_computer" TargetMode="External"/><Relationship Id="rId7"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en.wikipedia.org/wiki/Optical_head-mounted_display"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gif"/><Relationship Id="rId7" Type="http://schemas.openxmlformats.org/officeDocument/2006/relationships/hyperlink" Target="http://en.wikipedia.org/wiki/Interference_(wave_propag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wikipedia.org/wiki/Holography" TargetMode="External"/><Relationship Id="rId5" Type="http://schemas.openxmlformats.org/officeDocument/2006/relationships/image" Target="../media/image14.png"/><Relationship Id="rId4" Type="http://schemas.openxmlformats.org/officeDocument/2006/relationships/image" Target="../media/image13.emf"/><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6.png"/><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6.png"/><Relationship Id="rId7" Type="http://schemas.openxmlformats.org/officeDocument/2006/relationships/image" Target="../media/image22.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hyperlink" Target="http://en.wikipedia.org/wiki/Consumer_electronics" TargetMode="External"/><Relationship Id="rId5" Type="http://schemas.openxmlformats.org/officeDocument/2006/relationships/hyperlink" Target="http://en.wikipedia.org/wiki/Mobile_phone" TargetMode="External"/><Relationship Id="rId4" Type="http://schemas.openxmlformats.org/officeDocument/2006/relationships/hyperlink" Target="http://en.wikipedia.org/wiki/E-book_reader"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hyperlink" Target="http://www.battelle.org/our-work/consumer-industrial/product-process-development/3d-printing-rapid-prototyping?gclid=CPjQkMiDk7sCFYZi7Aod-G0APA" TargetMode="External"/><Relationship Id="rId5" Type="http://schemas.openxmlformats.org/officeDocument/2006/relationships/hyperlink" Target="http://en.wikipedia.org/wiki/Model-based_definition" TargetMode="External"/><Relationship Id="rId4" Type="http://schemas.openxmlformats.org/officeDocument/2006/relationships/hyperlink" Target="http://en.wikipedia.org/wiki/Three-dimensional_spa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1"/>
            <a:ext cx="7543800" cy="3428999"/>
          </a:xfrm>
        </p:spPr>
        <p:txBody>
          <a:bodyPr>
            <a:noAutofit/>
          </a:bodyPr>
          <a:lstStyle/>
          <a:p>
            <a:r>
              <a:rPr lang="en-US" sz="4000" b="0" dirty="0" smtClean="0">
                <a:solidFill>
                  <a:schemeClr val="tx1"/>
                </a:solidFill>
                <a:latin typeface="Times New Roman" pitchFamily="18" charset="0"/>
                <a:cs typeface="Times New Roman" pitchFamily="18" charset="0"/>
              </a:rPr>
              <a:t/>
            </a:r>
            <a:br>
              <a:rPr lang="en-US" sz="4000" b="0" dirty="0" smtClean="0">
                <a:solidFill>
                  <a:schemeClr val="tx1"/>
                </a:solidFill>
                <a:latin typeface="Times New Roman" pitchFamily="18" charset="0"/>
                <a:cs typeface="Times New Roman" pitchFamily="18" charset="0"/>
              </a:rPr>
            </a:br>
            <a:r>
              <a:rPr lang="en-US" sz="4000" b="0" dirty="0" smtClean="0">
                <a:solidFill>
                  <a:srgbClr val="FF6600"/>
                </a:solidFill>
                <a:effectLst>
                  <a:glow rad="228600">
                    <a:schemeClr val="accent1">
                      <a:satMod val="175000"/>
                      <a:alpha val="40000"/>
                    </a:schemeClr>
                  </a:glow>
                  <a:outerShdw blurRad="31750" dist="25400" dir="5400000" algn="tl" rotWithShape="0">
                    <a:srgbClr val="000000">
                      <a:alpha val="25000"/>
                    </a:srgbClr>
                  </a:outerShdw>
                </a:effectLst>
                <a:latin typeface="Comic Sans MS" pitchFamily="66" charset="0"/>
                <a:cs typeface="Times New Roman" pitchFamily="18" charset="0"/>
              </a:rPr>
              <a:t>TEN FUTURE TRENDS</a:t>
            </a:r>
            <a:br>
              <a:rPr lang="en-US" sz="4000" b="0" dirty="0" smtClean="0">
                <a:solidFill>
                  <a:srgbClr val="FF6600"/>
                </a:solidFill>
                <a:effectLst>
                  <a:glow rad="228600">
                    <a:schemeClr val="accent1">
                      <a:satMod val="175000"/>
                      <a:alpha val="40000"/>
                    </a:schemeClr>
                  </a:glow>
                  <a:outerShdw blurRad="31750" dist="25400" dir="5400000" algn="tl" rotWithShape="0">
                    <a:srgbClr val="000000">
                      <a:alpha val="25000"/>
                    </a:srgbClr>
                  </a:outerShdw>
                </a:effectLst>
                <a:latin typeface="Comic Sans MS" pitchFamily="66" charset="0"/>
                <a:cs typeface="Times New Roman" pitchFamily="18" charset="0"/>
              </a:rPr>
            </a:br>
            <a:r>
              <a:rPr lang="en-US" sz="4000" b="0" dirty="0" smtClean="0">
                <a:solidFill>
                  <a:srgbClr val="FF6600"/>
                </a:solidFill>
                <a:effectLst>
                  <a:glow rad="228600">
                    <a:schemeClr val="accent1">
                      <a:satMod val="175000"/>
                      <a:alpha val="40000"/>
                    </a:schemeClr>
                  </a:glow>
                  <a:outerShdw blurRad="31750" dist="25400" dir="5400000" algn="tl" rotWithShape="0">
                    <a:srgbClr val="000000">
                      <a:alpha val="25000"/>
                    </a:srgbClr>
                  </a:outerShdw>
                </a:effectLst>
                <a:latin typeface="Comic Sans MS" pitchFamily="66" charset="0"/>
                <a:cs typeface="Times New Roman" pitchFamily="18" charset="0"/>
              </a:rPr>
              <a:t>FOR 2015 IN INSTRUCTIONAL DESIGN/TECHNOLOGY &amp; DISTANCE EDUCATION </a:t>
            </a:r>
            <a:endParaRPr lang="en-US" sz="4000" b="0" dirty="0">
              <a:solidFill>
                <a:srgbClr val="FF6600"/>
              </a:solidFill>
              <a:effectLst>
                <a:glow rad="228600">
                  <a:schemeClr val="accent1">
                    <a:satMod val="175000"/>
                    <a:alpha val="40000"/>
                  </a:schemeClr>
                </a:glow>
                <a:outerShdw blurRad="31750" dist="25400" dir="5400000" algn="tl" rotWithShape="0">
                  <a:srgbClr val="000000">
                    <a:alpha val="25000"/>
                  </a:srgbClr>
                </a:outerShdw>
              </a:effectLst>
              <a:latin typeface="Comic Sans MS" pitchFamily="66" charset="0"/>
              <a:cs typeface="Times New Roman" pitchFamily="18" charset="0"/>
            </a:endParaRPr>
          </a:p>
        </p:txBody>
      </p:sp>
      <p:sp>
        <p:nvSpPr>
          <p:cNvPr id="3" name="Subtitle 2"/>
          <p:cNvSpPr>
            <a:spLocks noGrp="1"/>
          </p:cNvSpPr>
          <p:nvPr>
            <p:ph type="subTitle" idx="1"/>
          </p:nvPr>
        </p:nvSpPr>
        <p:spPr>
          <a:xfrm>
            <a:off x="4724400" y="4191000"/>
            <a:ext cx="4419600" cy="1371600"/>
          </a:xfrm>
        </p:spPr>
        <p:txBody>
          <a:bodyPr>
            <a:normAutofit fontScale="55000" lnSpcReduction="20000"/>
          </a:bodyPr>
          <a:lstStyle/>
          <a:p>
            <a:r>
              <a:rPr lang="en-US" sz="3000" dirty="0" smtClean="0">
                <a:solidFill>
                  <a:schemeClr val="tx1"/>
                </a:solidFill>
                <a:latin typeface="Times New Roman" pitchFamily="18" charset="0"/>
                <a:cs typeface="Times New Roman" pitchFamily="18" charset="0"/>
              </a:rPr>
              <a:t>EDID6506</a:t>
            </a:r>
          </a:p>
          <a:p>
            <a:r>
              <a:rPr lang="en-US" sz="3000" dirty="0" smtClean="0">
                <a:solidFill>
                  <a:schemeClr val="tx1"/>
                </a:solidFill>
                <a:latin typeface="Times New Roman" pitchFamily="18" charset="0"/>
                <a:cs typeface="Times New Roman" pitchFamily="18" charset="0"/>
              </a:rPr>
              <a:t>Trimester III, (2013) For UWI Open Campus </a:t>
            </a:r>
          </a:p>
          <a:p>
            <a:r>
              <a:rPr lang="en-US" sz="3000" dirty="0" smtClean="0">
                <a:solidFill>
                  <a:srgbClr val="C00000"/>
                </a:solidFill>
                <a:latin typeface="Times New Roman" pitchFamily="18" charset="0"/>
                <a:cs typeface="Times New Roman" pitchFamily="18" charset="0"/>
              </a:rPr>
              <a:t>By Arlyn Linton-Jones -1996605185</a:t>
            </a:r>
          </a:p>
          <a:p>
            <a:r>
              <a:rPr lang="en-US" sz="3000" dirty="0" smtClean="0">
                <a:solidFill>
                  <a:schemeClr val="tx1"/>
                </a:solidFill>
                <a:latin typeface="Times New Roman" pitchFamily="18" charset="0"/>
                <a:cs typeface="Times New Roman" pitchFamily="18" charset="0"/>
              </a:rPr>
              <a:t>(arlyn.lintonjones@open.uwi.edu)</a:t>
            </a:r>
          </a:p>
          <a:p>
            <a:r>
              <a:rPr lang="en-US" dirty="0" smtClean="0"/>
              <a:t> </a:t>
            </a:r>
            <a:endParaRPr lang="en-US" dirty="0"/>
          </a:p>
        </p:txBody>
      </p:sp>
      <p:pic>
        <p:nvPicPr>
          <p:cNvPr id="5" name="new_2012_pop_dance_instrumental_beat_omg_mp3_11071.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pic>
        <p:nvPicPr>
          <p:cNvPr id="2050" name="Picture 2" descr="C:\Users\user\Pictures\following-trend-indicator-conceptual-d-render-image-depth-field-blur-effect-compass-needle-pointing-green-word-over-35203486.jpg"/>
          <p:cNvPicPr>
            <a:picLocks noChangeAspect="1" noChangeArrowheads="1"/>
          </p:cNvPicPr>
          <p:nvPr/>
        </p:nvPicPr>
        <p:blipFill>
          <a:blip r:embed="rId6" cstate="print"/>
          <a:srcRect/>
          <a:stretch>
            <a:fillRect/>
          </a:stretch>
        </p:blipFill>
        <p:spPr bwMode="auto">
          <a:xfrm>
            <a:off x="0" y="0"/>
            <a:ext cx="2667000" cy="6858000"/>
          </a:xfrm>
          <a:prstGeom prst="rect">
            <a:avLst/>
          </a:prstGeom>
          <a:noFill/>
        </p:spPr>
      </p:pic>
    </p:spTree>
  </p:cSld>
  <p:clrMapOvr>
    <a:masterClrMapping/>
  </p:clrMapOvr>
  <p:transition advClick="0" advTm="10935">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50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repeatCount="indefinite"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nimated_star4.gif"/>
          <p:cNvPicPr>
            <a:picLocks noChangeAspect="1"/>
          </p:cNvPicPr>
          <p:nvPr/>
        </p:nvPicPr>
        <p:blipFill>
          <a:blip r:embed="rId2" cstate="print"/>
          <a:stretch>
            <a:fillRect/>
          </a:stretch>
        </p:blipFill>
        <p:spPr>
          <a:xfrm>
            <a:off x="228600" y="4724400"/>
            <a:ext cx="457200" cy="495300"/>
          </a:xfrm>
          <a:prstGeom prst="rect">
            <a:avLst/>
          </a:prstGeom>
        </p:spPr>
      </p:pic>
      <p:pic>
        <p:nvPicPr>
          <p:cNvPr id="7170" name="Picture 2"/>
          <p:cNvPicPr>
            <a:picLocks noChangeAspect="1" noChangeArrowheads="1"/>
          </p:cNvPicPr>
          <p:nvPr/>
        </p:nvPicPr>
        <p:blipFill>
          <a:blip r:embed="rId3" cstate="print"/>
          <a:srcRect/>
          <a:stretch>
            <a:fillRect/>
          </a:stretch>
        </p:blipFill>
        <p:spPr bwMode="auto">
          <a:xfrm>
            <a:off x="0" y="0"/>
            <a:ext cx="914400" cy="838200"/>
          </a:xfrm>
          <a:prstGeom prst="rect">
            <a:avLst/>
          </a:prstGeom>
          <a:noFill/>
          <a:ln w="9525">
            <a:noFill/>
            <a:miter lim="800000"/>
            <a:headEnd/>
            <a:tailEnd/>
          </a:ln>
          <a:effectLst/>
        </p:spPr>
      </p:pic>
      <p:pic>
        <p:nvPicPr>
          <p:cNvPr id="6" name="Picture 5"/>
          <p:cNvPicPr/>
          <p:nvPr/>
        </p:nvPicPr>
        <p:blipFill>
          <a:blip r:embed="rId4" cstate="print"/>
          <a:srcRect/>
          <a:stretch>
            <a:fillRect/>
          </a:stretch>
        </p:blipFill>
        <p:spPr bwMode="auto">
          <a:xfrm>
            <a:off x="7696200" y="5867400"/>
            <a:ext cx="1447800" cy="990600"/>
          </a:xfrm>
          <a:prstGeom prst="rect">
            <a:avLst/>
          </a:prstGeom>
          <a:noFill/>
          <a:ln w="9525">
            <a:noFill/>
            <a:miter lim="800000"/>
            <a:headEnd/>
            <a:tailEnd/>
          </a:ln>
        </p:spPr>
      </p:pic>
      <p:sp>
        <p:nvSpPr>
          <p:cNvPr id="2" name="Content Placeholder 1"/>
          <p:cNvSpPr>
            <a:spLocks noGrp="1"/>
          </p:cNvSpPr>
          <p:nvPr>
            <p:ph idx="1"/>
          </p:nvPr>
        </p:nvSpPr>
        <p:spPr>
          <a:xfrm>
            <a:off x="228600" y="990600"/>
            <a:ext cx="8686800" cy="5638800"/>
          </a:xfrm>
        </p:spPr>
        <p:txBody>
          <a:bodyPr>
            <a:normAutofit fontScale="6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latin typeface="Times New Roman" pitchFamily="18" charset="0"/>
              <a:cs typeface="Times New Roman" pitchFamily="18" charset="0"/>
            </a:endParaRPr>
          </a:p>
          <a:p>
            <a:r>
              <a:rPr lang="en-US" sz="4500" dirty="0" smtClean="0">
                <a:effectLst>
                  <a:glow rad="228600">
                    <a:schemeClr val="accent1">
                      <a:satMod val="175000"/>
                      <a:alpha val="40000"/>
                    </a:schemeClr>
                  </a:glow>
                </a:effectLst>
                <a:latin typeface="Comic Sans MS" pitchFamily="66" charset="0"/>
                <a:cs typeface="Times New Roman" pitchFamily="18" charset="0"/>
              </a:rPr>
              <a:t>Translate Your World</a:t>
            </a:r>
            <a:r>
              <a:rPr lang="en-US" sz="4500" dirty="0" smtClean="0">
                <a:latin typeface="Comic Sans MS" pitchFamily="66" charset="0"/>
                <a:cs typeface="Times New Roman" pitchFamily="18" charset="0"/>
              </a:rPr>
              <a:t>-A global voice translation system for business that instantly converts what people say into and out of 23 spoken languages in real-time.</a:t>
            </a:r>
          </a:p>
          <a:p>
            <a:pPr>
              <a:buNone/>
            </a:pPr>
            <a:r>
              <a:rPr lang="en-US" sz="4500" dirty="0" smtClean="0">
                <a:effectLst>
                  <a:glow rad="228600">
                    <a:schemeClr val="accent1">
                      <a:satMod val="175000"/>
                      <a:alpha val="40000"/>
                    </a:schemeClr>
                  </a:glow>
                </a:effectLst>
                <a:latin typeface="Comic Sans MS" pitchFamily="66" charset="0"/>
                <a:cs typeface="Times New Roman" pitchFamily="18" charset="0"/>
              </a:rPr>
              <a:t>  </a:t>
            </a:r>
          </a:p>
          <a:p>
            <a:pPr>
              <a:buNone/>
            </a:pPr>
            <a:r>
              <a:rPr lang="en-US" sz="4500" dirty="0" smtClean="0">
                <a:effectLst>
                  <a:glow rad="228600">
                    <a:schemeClr val="accent1">
                      <a:satMod val="175000"/>
                      <a:alpha val="40000"/>
                    </a:schemeClr>
                  </a:glow>
                </a:effectLst>
                <a:latin typeface="Comic Sans MS" pitchFamily="66" charset="0"/>
                <a:cs typeface="Times New Roman" pitchFamily="18" charset="0"/>
              </a:rPr>
              <a:t>  Multilingual Mobile &amp; On the Fly Translation</a:t>
            </a:r>
          </a:p>
          <a:p>
            <a:endParaRPr lang="en-US" sz="4500" dirty="0" smtClean="0">
              <a:effectLst>
                <a:glow rad="228600">
                  <a:schemeClr val="accent1">
                    <a:satMod val="175000"/>
                    <a:alpha val="40000"/>
                  </a:schemeClr>
                </a:glow>
              </a:effectLst>
              <a:latin typeface="Times New Roman" pitchFamily="18" charset="0"/>
              <a:cs typeface="Times New Roman" pitchFamily="18" charset="0"/>
            </a:endParaRPr>
          </a:p>
          <a:p>
            <a:endParaRPr lang="en-US" sz="2000" b="1" dirty="0" smtClean="0">
              <a:solidFill>
                <a:srgbClr val="C00000"/>
              </a:solidFill>
              <a:latin typeface="Times New Roman" pitchFamily="18" charset="0"/>
              <a:cs typeface="Times New Roman" pitchFamily="18" charset="0"/>
            </a:endParaRPr>
          </a:p>
          <a:p>
            <a:endParaRPr lang="en-US" sz="2000" b="1" dirty="0" smtClean="0">
              <a:solidFill>
                <a:srgbClr val="C00000"/>
              </a:solidFill>
              <a:latin typeface="Times New Roman" pitchFamily="18" charset="0"/>
              <a:cs typeface="Times New Roman" pitchFamily="18" charset="0"/>
            </a:endParaRPr>
          </a:p>
          <a:p>
            <a:endParaRPr lang="en-US" sz="2000" b="1" dirty="0" smtClean="0">
              <a:solidFill>
                <a:srgbClr val="C00000"/>
              </a:solidFill>
              <a:latin typeface="Times New Roman" pitchFamily="18" charset="0"/>
              <a:cs typeface="Times New Roman" pitchFamily="18" charset="0"/>
            </a:endParaRPr>
          </a:p>
          <a:p>
            <a:pPr>
              <a:buNone/>
            </a:pPr>
            <a:r>
              <a:rPr lang="en-US" sz="2000" b="1" dirty="0" smtClean="0">
                <a:solidFill>
                  <a:srgbClr val="C00000"/>
                </a:solidFill>
                <a:latin typeface="Times New Roman" pitchFamily="18" charset="0"/>
                <a:cs typeface="Times New Roman" pitchFamily="18" charset="0"/>
              </a:rPr>
              <a:t>http://www.prweb.com/releases/2013/9/prweb11159534.htm</a:t>
            </a:r>
            <a:endParaRPr lang="en-US" sz="2000" b="1" dirty="0">
              <a:solidFill>
                <a:srgbClr val="C00000"/>
              </a:solidFill>
              <a:latin typeface="Times New Roman" pitchFamily="18" charset="0"/>
              <a:cs typeface="Times New Roman" pitchFamily="18" charset="0"/>
            </a:endParaRPr>
          </a:p>
        </p:txBody>
      </p:sp>
      <p:sp>
        <p:nvSpPr>
          <p:cNvPr id="3" name="Title 2"/>
          <p:cNvSpPr>
            <a:spLocks noGrp="1"/>
          </p:cNvSpPr>
          <p:nvPr>
            <p:ph type="title"/>
          </p:nvPr>
        </p:nvSpPr>
        <p:spPr>
          <a:xfrm>
            <a:off x="0" y="152400"/>
            <a:ext cx="9144000" cy="8382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sz="4400"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t>Real Time Voice Translation</a:t>
            </a:r>
            <a:r>
              <a:rPr lang="en-US" sz="4900" dirty="0" smtClean="0"/>
              <a:t/>
            </a:r>
            <a:br>
              <a:rPr lang="en-US" sz="4900" dirty="0" smtClean="0"/>
            </a:br>
            <a:r>
              <a:rPr lang="en-US" sz="4900" dirty="0" smtClean="0"/>
              <a:t/>
            </a:r>
            <a:br>
              <a:rPr lang="en-US" sz="4900" dirty="0" smtClean="0"/>
            </a:br>
            <a:r>
              <a:rPr lang="en-US" dirty="0" smtClean="0"/>
              <a:t/>
            </a:r>
            <a:br>
              <a:rPr lang="en-US" dirty="0" smtClean="0"/>
            </a:br>
            <a:endParaRPr lang="en-US" dirty="0"/>
          </a:p>
        </p:txBody>
      </p:sp>
      <p:pic>
        <p:nvPicPr>
          <p:cNvPr id="5" name="Picture 4" descr="Translate Your World software for business translation and instant captioning.">
            <a:hlinkClick r:id="rId5"/>
          </p:cNvPr>
          <p:cNvPicPr/>
          <p:nvPr/>
        </p:nvPicPr>
        <p:blipFill>
          <a:blip r:embed="rId6" cstate="print"/>
          <a:srcRect/>
          <a:stretch>
            <a:fillRect/>
          </a:stretch>
        </p:blipFill>
        <p:spPr bwMode="auto">
          <a:xfrm>
            <a:off x="304800" y="1143000"/>
            <a:ext cx="2209800" cy="1828800"/>
          </a:xfrm>
          <a:prstGeom prst="rect">
            <a:avLst/>
          </a:prstGeom>
          <a:noFill/>
          <a:ln w="9525">
            <a:noFill/>
            <a:miter lim="800000"/>
            <a:headEnd/>
            <a:tailEnd/>
          </a:ln>
        </p:spPr>
      </p:pic>
    </p:spTree>
  </p:cSld>
  <p:clrMapOvr>
    <a:masterClrMapping/>
  </p:clrMapOvr>
  <p:transition advClick="0" advTm="1911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wipe(down)">
                                      <p:cBhvr>
                                        <p:cTn id="17" dur="500"/>
                                        <p:tgtEl>
                                          <p:spTgt spid="2">
                                            <p:txEl>
                                              <p:pRg st="8" end="8"/>
                                            </p:txEl>
                                          </p:spTgt>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wipe(down)">
                                      <p:cBhvr>
                                        <p:cTn id="21" dur="500"/>
                                        <p:tgtEl>
                                          <p:spTgt spid="2">
                                            <p:txEl>
                                              <p:pRg st="9" end="9"/>
                                            </p:txEl>
                                          </p:spTgt>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wipe(down)">
                                      <p:cBhvr>
                                        <p:cTn id="2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talktech3.png"/>
          <p:cNvPicPr>
            <a:picLocks noChangeAspect="1" noChangeArrowheads="1"/>
          </p:cNvPicPr>
          <p:nvPr/>
        </p:nvPicPr>
        <p:blipFill>
          <a:blip r:embed="rId2" cstate="print"/>
          <a:srcRect/>
          <a:stretch>
            <a:fillRect/>
          </a:stretch>
        </p:blipFill>
        <p:spPr bwMode="auto">
          <a:xfrm>
            <a:off x="4495800" y="1066800"/>
            <a:ext cx="3580924" cy="1828800"/>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0" y="0"/>
            <a:ext cx="914400" cy="990600"/>
          </a:xfrm>
          <a:prstGeom prst="rect">
            <a:avLst/>
          </a:prstGeom>
          <a:noFill/>
          <a:ln w="9525">
            <a:noFill/>
            <a:miter lim="800000"/>
            <a:headEnd/>
            <a:tailEnd/>
          </a:ln>
          <a:effectLst/>
        </p:spPr>
      </p:pic>
      <p:pic>
        <p:nvPicPr>
          <p:cNvPr id="5" name="Picture 4"/>
          <p:cNvPicPr/>
          <p:nvPr/>
        </p:nvPicPr>
        <p:blipFill>
          <a:blip r:embed="rId4" cstate="print"/>
          <a:srcRect/>
          <a:stretch>
            <a:fillRect/>
          </a:stretch>
        </p:blipFill>
        <p:spPr bwMode="auto">
          <a:xfrm>
            <a:off x="7696200" y="5867400"/>
            <a:ext cx="1447800" cy="990600"/>
          </a:xfrm>
          <a:prstGeom prst="rect">
            <a:avLst/>
          </a:prstGeom>
          <a:noFill/>
          <a:ln w="9525">
            <a:noFill/>
            <a:miter lim="800000"/>
            <a:headEnd/>
            <a:tailEnd/>
          </a:ln>
        </p:spPr>
      </p:pic>
      <p:sp>
        <p:nvSpPr>
          <p:cNvPr id="2" name="Content Placeholder 1"/>
          <p:cNvSpPr>
            <a:spLocks noGrp="1"/>
          </p:cNvSpPr>
          <p:nvPr>
            <p:ph idx="1"/>
          </p:nvPr>
        </p:nvSpPr>
        <p:spPr>
          <a:xfrm>
            <a:off x="152400" y="914400"/>
            <a:ext cx="8763000" cy="5791200"/>
          </a:xfrm>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sz="4600" dirty="0" smtClean="0">
              <a:latin typeface="Times New Roman" pitchFamily="18" charset="0"/>
              <a:cs typeface="Times New Roman" pitchFamily="18" charset="0"/>
            </a:endParaRPr>
          </a:p>
          <a:p>
            <a:pPr>
              <a:buNone/>
            </a:pPr>
            <a:endParaRPr lang="en-US" sz="4600" dirty="0" smtClean="0">
              <a:latin typeface="Times New Roman" pitchFamily="18" charset="0"/>
              <a:cs typeface="Times New Roman" pitchFamily="18" charset="0"/>
            </a:endParaRPr>
          </a:p>
          <a:p>
            <a:r>
              <a:rPr lang="en-US" sz="5800" dirty="0" smtClean="0">
                <a:effectLst>
                  <a:glow rad="228600">
                    <a:schemeClr val="accent1">
                      <a:satMod val="175000"/>
                      <a:alpha val="40000"/>
                    </a:schemeClr>
                  </a:glow>
                </a:effectLst>
                <a:latin typeface="Comic Sans MS" pitchFamily="66" charset="0"/>
                <a:cs typeface="Times New Roman" pitchFamily="18" charset="0"/>
              </a:rPr>
              <a:t>Agile Learning Design -</a:t>
            </a:r>
            <a:r>
              <a:rPr lang="en-US" sz="5800" dirty="0" smtClean="0">
                <a:latin typeface="Comic Sans MS" pitchFamily="66" charset="0"/>
                <a:cs typeface="Times New Roman" pitchFamily="18" charset="0"/>
              </a:rPr>
              <a:t>By using collaborative teams and constant iterations and feedback, you end up with a faster and more flexible (aka: agile) process that arrives at more innovative solutions. </a:t>
            </a:r>
          </a:p>
          <a:p>
            <a:endParaRPr lang="en-US" dirty="0" smtClean="0"/>
          </a:p>
          <a:p>
            <a:endParaRPr lang="en-US" dirty="0" smtClean="0"/>
          </a:p>
          <a:p>
            <a:endParaRPr lang="en-US" dirty="0" smtClean="0"/>
          </a:p>
          <a:p>
            <a:endParaRPr lang="en-US" sz="2500" dirty="0" smtClean="0"/>
          </a:p>
          <a:p>
            <a:r>
              <a:rPr lang="en-US" sz="2500" b="1" dirty="0" smtClean="0">
                <a:solidFill>
                  <a:srgbClr val="C00000"/>
                </a:solidFill>
                <a:latin typeface="Times New Roman" pitchFamily="18" charset="0"/>
                <a:cs typeface="Times New Roman" pitchFamily="18" charset="0"/>
              </a:rPr>
              <a:t>http://www.bottomlineperformance.com/what-is-agile-learning-design</a:t>
            </a:r>
            <a:r>
              <a:rPr lang="en-US" sz="2500" b="1" dirty="0" smtClean="0">
                <a:solidFill>
                  <a:srgbClr val="C00000"/>
                </a:solidFill>
              </a:rPr>
              <a:t>/</a:t>
            </a:r>
            <a:endParaRPr lang="en-US" sz="2500" b="1" dirty="0">
              <a:solidFill>
                <a:srgbClr val="C00000"/>
              </a:solidFill>
            </a:endParaRPr>
          </a:p>
        </p:txBody>
      </p:sp>
      <p:sp>
        <p:nvSpPr>
          <p:cNvPr id="3" name="Title 2"/>
          <p:cNvSpPr>
            <a:spLocks noGrp="1"/>
          </p:cNvSpPr>
          <p:nvPr>
            <p:ph type="title"/>
          </p:nvPr>
        </p:nvSpPr>
        <p:spPr>
          <a:xfrm>
            <a:off x="0" y="0"/>
            <a:ext cx="9144000" cy="1249362"/>
          </a:xfrm>
        </p:spPr>
        <p:txBody>
          <a:bodyPr>
            <a:normAutofit fontScale="90000"/>
          </a:bodyPr>
          <a:lstStyle/>
          <a:p>
            <a:pPr algn="ctr"/>
            <a:r>
              <a:rPr lang="en-US"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t/>
            </a:r>
            <a:br>
              <a:rPr lang="en-US"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br>
            <a:r>
              <a:rPr lang="en-US" sz="4600"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t>Agile Learning Design Process </a:t>
            </a:r>
            <a:r>
              <a:rPr lang="en-US" dirty="0" smtClean="0"/>
              <a:t/>
            </a:r>
            <a:br>
              <a:rPr lang="en-US" dirty="0" smtClean="0"/>
            </a:br>
            <a:endParaRPr lang="en-US" dirty="0"/>
          </a:p>
        </p:txBody>
      </p:sp>
      <p:pic>
        <p:nvPicPr>
          <p:cNvPr id="4" name="Picture 3" descr="What is Agile Learning Design?"/>
          <p:cNvPicPr/>
          <p:nvPr/>
        </p:nvPicPr>
        <p:blipFill>
          <a:blip r:embed="rId5" cstate="print"/>
          <a:srcRect/>
          <a:stretch>
            <a:fillRect/>
          </a:stretch>
        </p:blipFill>
        <p:spPr bwMode="auto">
          <a:xfrm>
            <a:off x="228600" y="1143000"/>
            <a:ext cx="2971800" cy="1905000"/>
          </a:xfrm>
          <a:prstGeom prst="rect">
            <a:avLst/>
          </a:prstGeom>
          <a:noFill/>
          <a:ln w="9525">
            <a:noFill/>
            <a:miter lim="800000"/>
            <a:headEnd/>
            <a:tailEnd/>
          </a:ln>
        </p:spPr>
      </p:pic>
    </p:spTree>
  </p:cSld>
  <p:clrMapOvr>
    <a:masterClrMapping/>
  </p:clrMapOvr>
  <p:transition advClick="0" advTm="1946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randombar(horizontal)">
                                      <p:cBhvr>
                                        <p:cTn id="1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6400800"/>
          </a:xfrm>
        </p:spPr>
        <p:txBody>
          <a:bodyPr/>
          <a:lstStyle/>
          <a:p>
            <a:endParaRPr lang="en-US" smtClean="0"/>
          </a:p>
          <a:p>
            <a:pPr>
              <a:buNone/>
            </a:pPr>
            <a:endParaRPr lang="en-US" smtClean="0"/>
          </a:p>
          <a:p>
            <a:pPr algn="ctr">
              <a:buNone/>
            </a:pPr>
            <a:endParaRPr lang="en-US" sz="4400" smtClean="0">
              <a:latin typeface="Comic Sans MS" pitchFamily="66" charset="0"/>
            </a:endParaRPr>
          </a:p>
          <a:p>
            <a:pPr algn="ctr">
              <a:buNone/>
            </a:pPr>
            <a:endParaRPr lang="en-US" sz="4400" smtClean="0">
              <a:solidFill>
                <a:srgbClr val="FF6600"/>
              </a:solidFill>
              <a:effectLst>
                <a:glow rad="228600">
                  <a:schemeClr val="accent1">
                    <a:satMod val="175000"/>
                    <a:alpha val="40000"/>
                  </a:schemeClr>
                </a:glow>
              </a:effectLst>
              <a:latin typeface="Comic Sans MS" pitchFamily="66" charset="0"/>
            </a:endParaRPr>
          </a:p>
          <a:p>
            <a:pPr algn="ctr"/>
            <a:r>
              <a:rPr lang="en-US" sz="4400" smtClean="0">
                <a:solidFill>
                  <a:srgbClr val="FF6600"/>
                </a:solidFill>
                <a:effectLst>
                  <a:glow rad="228600">
                    <a:schemeClr val="accent1">
                      <a:satMod val="175000"/>
                      <a:alpha val="40000"/>
                    </a:schemeClr>
                  </a:glow>
                </a:effectLst>
                <a:latin typeface="Comic Sans MS" pitchFamily="66" charset="0"/>
              </a:rPr>
              <a:t>THANK YOU </a:t>
            </a:r>
          </a:p>
          <a:p>
            <a:pPr algn="ctr"/>
            <a:r>
              <a:rPr lang="en-US" sz="4400" smtClean="0">
                <a:solidFill>
                  <a:srgbClr val="FF6600"/>
                </a:solidFill>
                <a:effectLst>
                  <a:glow rad="228600">
                    <a:schemeClr val="accent1">
                      <a:satMod val="175000"/>
                      <a:alpha val="40000"/>
                    </a:schemeClr>
                  </a:glow>
                </a:effectLst>
                <a:latin typeface="Comic Sans MS" pitchFamily="66" charset="0"/>
              </a:rPr>
              <a:t>THE END </a:t>
            </a:r>
          </a:p>
          <a:p>
            <a:pPr algn="ctr">
              <a:buNone/>
            </a:pPr>
            <a:endParaRPr lang="en-US" sz="4400" smtClean="0">
              <a:solidFill>
                <a:srgbClr val="FF6600"/>
              </a:solidFill>
              <a:effectLst>
                <a:glow rad="228600">
                  <a:schemeClr val="accent1">
                    <a:satMod val="175000"/>
                    <a:alpha val="40000"/>
                  </a:schemeClr>
                </a:glow>
              </a:effectLst>
              <a:latin typeface="Comic Sans MS" pitchFamily="66" charset="0"/>
            </a:endParaRPr>
          </a:p>
          <a:p>
            <a:pPr algn="ctr">
              <a:buNone/>
            </a:pPr>
            <a:endParaRPr lang="en-US" sz="4400" dirty="0">
              <a:solidFill>
                <a:srgbClr val="FF6600"/>
              </a:solidFill>
              <a:effectLst>
                <a:glow rad="228600">
                  <a:schemeClr val="accent1">
                    <a:satMod val="175000"/>
                    <a:alpha val="40000"/>
                  </a:schemeClr>
                </a:glow>
              </a:effectLst>
              <a:latin typeface="Comic Sans MS" pitchFamily="66" charset="0"/>
            </a:endParaRPr>
          </a:p>
        </p:txBody>
      </p:sp>
      <p:pic>
        <p:nvPicPr>
          <p:cNvPr id="1027" name="Picture 3" descr="C:\Users\user\Pictures\Social-Innovation.jpg"/>
          <p:cNvPicPr>
            <a:picLocks noChangeAspect="1" noChangeArrowheads="1"/>
          </p:cNvPicPr>
          <p:nvPr/>
        </p:nvPicPr>
        <p:blipFill>
          <a:blip r:embed="rId2" cstate="print"/>
          <a:srcRect/>
          <a:stretch>
            <a:fillRect/>
          </a:stretch>
        </p:blipFill>
        <p:spPr bwMode="auto">
          <a:xfrm>
            <a:off x="0" y="228600"/>
            <a:ext cx="9143999" cy="2133600"/>
          </a:xfrm>
          <a:prstGeom prst="rect">
            <a:avLst/>
          </a:prstGeom>
          <a:noFill/>
        </p:spPr>
      </p:pic>
      <p:pic>
        <p:nvPicPr>
          <p:cNvPr id="1029" name="Picture 5" descr="C:\Users\user\Pictures\new trens.jpg"/>
          <p:cNvPicPr>
            <a:picLocks noChangeAspect="1" noChangeArrowheads="1"/>
          </p:cNvPicPr>
          <p:nvPr/>
        </p:nvPicPr>
        <p:blipFill>
          <a:blip r:embed="rId3" cstate="print"/>
          <a:srcRect/>
          <a:stretch>
            <a:fillRect/>
          </a:stretch>
        </p:blipFill>
        <p:spPr bwMode="auto">
          <a:xfrm>
            <a:off x="0" y="4114800"/>
            <a:ext cx="9144000" cy="2743200"/>
          </a:xfrm>
          <a:prstGeom prst="rect">
            <a:avLst/>
          </a:prstGeom>
          <a:noFill/>
        </p:spPr>
      </p:pic>
    </p:spTree>
  </p:cSld>
  <p:clrMapOvr>
    <a:masterClrMapping/>
  </p:clrMapOvr>
  <p:transition advClick="0" advTm="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295400" cy="914400"/>
          </a:xfrm>
          <a:prstGeom prst="rect">
            <a:avLst/>
          </a:prstGeom>
          <a:noFill/>
          <a:ln w="9525">
            <a:noFill/>
            <a:miter lim="800000"/>
            <a:headEnd/>
            <a:tailEnd/>
          </a:ln>
          <a:effectLst/>
        </p:spPr>
      </p:pic>
      <p:sp>
        <p:nvSpPr>
          <p:cNvPr id="2" name="Content Placeholder 1"/>
          <p:cNvSpPr>
            <a:spLocks noGrp="1"/>
          </p:cNvSpPr>
          <p:nvPr>
            <p:ph idx="1"/>
          </p:nvPr>
        </p:nvSpPr>
        <p:spPr>
          <a:xfrm>
            <a:off x="0" y="914400"/>
            <a:ext cx="9144000" cy="5943600"/>
          </a:xfrm>
        </p:spPr>
        <p:txBody>
          <a:bodyPr>
            <a:normAutofit fontScale="25000" lnSpcReduction="20000"/>
          </a:bodyPr>
          <a:lstStyle/>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pPr>
              <a:buNone/>
            </a:pPr>
            <a:endParaRPr lang="en-US" sz="9800" dirty="0" smtClean="0">
              <a:latin typeface="Comic Sans MS" pitchFamily="66" charset="0"/>
            </a:endParaRPr>
          </a:p>
          <a:p>
            <a:r>
              <a:rPr lang="en-US" sz="12000" dirty="0" smtClean="0">
                <a:effectLst>
                  <a:glow rad="228600">
                    <a:schemeClr val="accent1">
                      <a:satMod val="175000"/>
                      <a:alpha val="40000"/>
                    </a:schemeClr>
                  </a:glow>
                </a:effectLst>
                <a:latin typeface="Comic Sans MS" pitchFamily="66" charset="0"/>
                <a:cs typeface="Times New Roman" pitchFamily="18" charset="0"/>
              </a:rPr>
              <a:t>Balloon Enable Wifi-Project </a:t>
            </a:r>
            <a:r>
              <a:rPr lang="en-US" sz="12000" dirty="0" smtClean="0">
                <a:latin typeface="Comic Sans MS" pitchFamily="66" charset="0"/>
                <a:cs typeface="Times New Roman" pitchFamily="18" charset="0"/>
              </a:rPr>
              <a:t>Loon- a network of balloons traveling on the edge of space, designed to connect people in rural and remote areas.</a:t>
            </a:r>
          </a:p>
          <a:p>
            <a:endParaRPr lang="en-US" sz="12000" dirty="0" smtClean="0">
              <a:latin typeface="Comic Sans MS" pitchFamily="66" charset="0"/>
              <a:cs typeface="Times New Roman" pitchFamily="18" charset="0"/>
            </a:endParaRPr>
          </a:p>
          <a:p>
            <a:r>
              <a:rPr lang="en-US" sz="12000" dirty="0" err="1" smtClean="0">
                <a:effectLst>
                  <a:glow rad="228600">
                    <a:schemeClr val="accent1">
                      <a:satMod val="175000"/>
                      <a:alpha val="40000"/>
                    </a:schemeClr>
                  </a:glow>
                </a:effectLst>
                <a:latin typeface="Comic Sans MS" pitchFamily="66" charset="0"/>
                <a:cs typeface="Times New Roman" pitchFamily="18" charset="0"/>
              </a:rPr>
              <a:t>5G</a:t>
            </a:r>
            <a:r>
              <a:rPr lang="en-US" sz="12000" dirty="0" smtClean="0">
                <a:latin typeface="Comic Sans MS" pitchFamily="66" charset="0"/>
                <a:cs typeface="Times New Roman" pitchFamily="18" charset="0"/>
              </a:rPr>
              <a:t>- Increase in higher data volume per area unit, lower battery consumption, better </a:t>
            </a:r>
            <a:r>
              <a:rPr lang="en-US" sz="12000" dirty="0" err="1" smtClean="0">
                <a:latin typeface="Comic Sans MS" pitchFamily="66" charset="0"/>
                <a:cs typeface="Times New Roman" pitchFamily="18" charset="0"/>
              </a:rPr>
              <a:t>coverage,higher</a:t>
            </a:r>
            <a:r>
              <a:rPr lang="en-US" sz="12000" dirty="0" smtClean="0">
                <a:latin typeface="Comic Sans MS" pitchFamily="66" charset="0"/>
                <a:cs typeface="Times New Roman" pitchFamily="18" charset="0"/>
              </a:rPr>
              <a:t> number of supported devices, lower infrastructure deployment costs, and higher reliability of communications. </a:t>
            </a:r>
          </a:p>
          <a:p>
            <a:endParaRPr lang="en-US" sz="2200" b="1" dirty="0" smtClean="0"/>
          </a:p>
          <a:p>
            <a:r>
              <a:rPr lang="en-US" sz="4800" b="1" dirty="0" smtClean="0">
                <a:solidFill>
                  <a:srgbClr val="C00000"/>
                </a:solidFill>
                <a:latin typeface="Times New Roman" pitchFamily="18" charset="0"/>
                <a:cs typeface="Times New Roman" pitchFamily="18" charset="0"/>
              </a:rPr>
              <a:t>http://www.google.com/loon/#utm_source=google&amp;utm_medium=cpc&amp;utm_campaign=Global_semBK</a:t>
            </a:r>
          </a:p>
          <a:p>
            <a:r>
              <a:rPr lang="en-US" sz="4800" b="1" dirty="0" smtClean="0">
                <a:solidFill>
                  <a:srgbClr val="C00000"/>
                </a:solidFill>
                <a:latin typeface="Times New Roman" pitchFamily="18" charset="0"/>
                <a:cs typeface="Times New Roman" pitchFamily="18" charset="0"/>
              </a:rPr>
              <a:t>http://articles.economictimes.indiatimes.com/2013-11-30/news/44596333_1_bell-labs-lte-user-experience</a:t>
            </a:r>
          </a:p>
          <a:p>
            <a:endParaRPr lang="en-US" b="1" dirty="0" smtClean="0"/>
          </a:p>
        </p:txBody>
      </p:sp>
      <p:sp>
        <p:nvSpPr>
          <p:cNvPr id="3" name="Title 2"/>
          <p:cNvSpPr>
            <a:spLocks noGrp="1"/>
          </p:cNvSpPr>
          <p:nvPr>
            <p:ph type="title"/>
          </p:nvPr>
        </p:nvSpPr>
        <p:spPr>
          <a:xfrm>
            <a:off x="152400" y="0"/>
            <a:ext cx="8839200" cy="1066800"/>
          </a:xfrm>
        </p:spPr>
        <p:txBody>
          <a:bodyPr/>
          <a:lstStyle/>
          <a:p>
            <a:pPr algn="ctr"/>
            <a:r>
              <a:rPr lang="en-US" dirty="0" smtClean="0"/>
              <a:t> </a:t>
            </a:r>
            <a:r>
              <a:rPr lang="en-US" sz="4400"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t>New Versions of Wifi</a:t>
            </a:r>
            <a:endParaRPr lang="en-US" sz="4400" dirty="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endParaRPr>
          </a:p>
        </p:txBody>
      </p:sp>
      <p:pic>
        <p:nvPicPr>
          <p:cNvPr id="25601" name="Picture 1" descr="C:\Users\user\Desktop\Google_Loon_-_Launch_Event.jpg"/>
          <p:cNvPicPr>
            <a:picLocks noChangeAspect="1" noChangeArrowheads="1"/>
          </p:cNvPicPr>
          <p:nvPr/>
        </p:nvPicPr>
        <p:blipFill>
          <a:blip r:embed="rId3" cstate="print"/>
          <a:srcRect/>
          <a:stretch>
            <a:fillRect/>
          </a:stretch>
        </p:blipFill>
        <p:spPr bwMode="auto">
          <a:xfrm>
            <a:off x="228600" y="914400"/>
            <a:ext cx="3643313" cy="1371600"/>
          </a:xfrm>
          <a:prstGeom prst="rect">
            <a:avLst/>
          </a:prstGeom>
          <a:noFill/>
        </p:spPr>
      </p:pic>
      <p:pic>
        <p:nvPicPr>
          <p:cNvPr id="7" name="Picture 6"/>
          <p:cNvPicPr/>
          <p:nvPr/>
        </p:nvPicPr>
        <p:blipFill>
          <a:blip r:embed="rId4" cstate="print"/>
          <a:srcRect/>
          <a:stretch>
            <a:fillRect/>
          </a:stretch>
        </p:blipFill>
        <p:spPr bwMode="auto">
          <a:xfrm>
            <a:off x="7696200" y="5867400"/>
            <a:ext cx="1447800" cy="990600"/>
          </a:xfrm>
          <a:prstGeom prst="rect">
            <a:avLst/>
          </a:prstGeom>
          <a:noFill/>
          <a:ln w="9525">
            <a:noFill/>
            <a:miter lim="800000"/>
            <a:headEnd/>
            <a:tailEnd/>
          </a:ln>
        </p:spPr>
      </p:pic>
      <p:pic>
        <p:nvPicPr>
          <p:cNvPr id="5" name="Picture 1" descr="C:\Users\user\Desktop\120104_broadcom_5G_logo_MASTER_RGB.png"/>
          <p:cNvPicPr>
            <a:picLocks noChangeAspect="1" noChangeArrowheads="1"/>
          </p:cNvPicPr>
          <p:nvPr/>
        </p:nvPicPr>
        <p:blipFill>
          <a:blip r:embed="rId5" cstate="print"/>
          <a:srcRect/>
          <a:stretch>
            <a:fillRect/>
          </a:stretch>
        </p:blipFill>
        <p:spPr bwMode="auto">
          <a:xfrm>
            <a:off x="4572000" y="914400"/>
            <a:ext cx="3352799" cy="1295400"/>
          </a:xfrm>
          <a:prstGeom prst="rect">
            <a:avLst/>
          </a:prstGeom>
          <a:noFill/>
        </p:spPr>
      </p:pic>
    </p:spTree>
  </p:cSld>
  <p:clrMapOvr>
    <a:masterClrMapping/>
  </p:clrMapOvr>
  <p:transition advClick="0" advTm="25662">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16" fill="hold" nodeType="afterEffect">
                                  <p:stCondLst>
                                    <p:cond delay="0"/>
                                  </p:stCondLst>
                                  <p:childTnLst>
                                    <p:set>
                                      <p:cBhvr>
                                        <p:cTn id="12" dur="1" fill="hold">
                                          <p:stCondLst>
                                            <p:cond delay="0"/>
                                          </p:stCondLst>
                                        </p:cTn>
                                        <p:tgtEl>
                                          <p:spTgt spid="25601"/>
                                        </p:tgtEl>
                                        <p:attrNameLst>
                                          <p:attrName>style.visibility</p:attrName>
                                        </p:attrNameLst>
                                      </p:cBhvr>
                                      <p:to>
                                        <p:strVal val="visible"/>
                                      </p:to>
                                    </p:set>
                                    <p:animEffect transition="in" filter="circle(in)">
                                      <p:cBhvr>
                                        <p:cTn id="13" dur="2000"/>
                                        <p:tgtEl>
                                          <p:spTgt spid="25601"/>
                                        </p:tgtEl>
                                      </p:cBhvr>
                                    </p:animEffect>
                                  </p:childTnLst>
                                </p:cTn>
                              </p:par>
                            </p:childTnLst>
                          </p:cTn>
                        </p:par>
                        <p:par>
                          <p:cTn id="14" fill="hold">
                            <p:stCondLst>
                              <p:cond delay="4000"/>
                            </p:stCondLst>
                            <p:childTnLst>
                              <p:par>
                                <p:cTn id="15" presetID="6"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wipe(down)">
                                      <p:cBhvr>
                                        <p:cTn id="21" dur="500"/>
                                        <p:tgtEl>
                                          <p:spTgt spid="2">
                                            <p:txEl>
                                              <p:pRg st="9" end="9"/>
                                            </p:txEl>
                                          </p:spTgt>
                                        </p:tgtEl>
                                      </p:cBhvr>
                                    </p:animEffect>
                                  </p:childTnLst>
                                </p:cTn>
                              </p:par>
                            </p:childTnLst>
                          </p:cTn>
                        </p:par>
                        <p:par>
                          <p:cTn id="22" fill="hold">
                            <p:stCondLst>
                              <p:cond delay="6500"/>
                            </p:stCondLst>
                            <p:childTnLst>
                              <p:par>
                                <p:cTn id="23" presetID="22" presetClass="entr" presetSubtype="4" fill="hold" grpId="0" nodeType="after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wipe(down)">
                                      <p:cBhvr>
                                        <p:cTn id="25" dur="500"/>
                                        <p:tgtEl>
                                          <p:spTgt spid="2">
                                            <p:txEl>
                                              <p:pRg st="11" end="11"/>
                                            </p:txEl>
                                          </p:spTgt>
                                        </p:tgtEl>
                                      </p:cBhvr>
                                    </p:animEffect>
                                  </p:childTnLst>
                                </p:cTn>
                              </p:par>
                            </p:childTnLst>
                          </p:cTn>
                        </p:par>
                        <p:par>
                          <p:cTn id="26" fill="hold">
                            <p:stCondLst>
                              <p:cond delay="7000"/>
                            </p:stCondLst>
                            <p:childTnLst>
                              <p:par>
                                <p:cTn id="27" presetID="22" presetClass="entr" presetSubtype="4" fill="hold" grpId="0" nodeType="after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Effect transition="in" filter="wipe(down)">
                                      <p:cBhvr>
                                        <p:cTn id="29" dur="500"/>
                                        <p:tgtEl>
                                          <p:spTgt spid="2">
                                            <p:txEl>
                                              <p:pRg st="13" end="13"/>
                                            </p:txEl>
                                          </p:spTgt>
                                        </p:tgtEl>
                                      </p:cBhvr>
                                    </p:animEffect>
                                  </p:childTnLst>
                                </p:cTn>
                              </p:par>
                            </p:childTnLst>
                          </p:cTn>
                        </p:par>
                        <p:par>
                          <p:cTn id="30" fill="hold">
                            <p:stCondLst>
                              <p:cond delay="7500"/>
                            </p:stCondLst>
                            <p:childTnLst>
                              <p:par>
                                <p:cTn id="31" presetID="22" presetClass="entr" presetSubtype="4" fill="hold" grpId="0" nodeType="after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animEffect transition="in" filter="wipe(down)">
                                      <p:cBhvr>
                                        <p:cTn id="33"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1143000" cy="914400"/>
          </a:xfrm>
          <a:prstGeom prst="rect">
            <a:avLst/>
          </a:prstGeom>
          <a:noFill/>
          <a:ln w="9525">
            <a:noFill/>
            <a:miter lim="800000"/>
            <a:headEnd/>
            <a:tailEnd/>
          </a:ln>
          <a:effectLst/>
        </p:spPr>
      </p:pic>
      <p:sp>
        <p:nvSpPr>
          <p:cNvPr id="2" name="Content Placeholder 1"/>
          <p:cNvSpPr>
            <a:spLocks noGrp="1"/>
          </p:cNvSpPr>
          <p:nvPr>
            <p:ph idx="1"/>
          </p:nvPr>
        </p:nvSpPr>
        <p:spPr>
          <a:xfrm>
            <a:off x="0" y="1066800"/>
            <a:ext cx="8991600" cy="5791200"/>
          </a:xfrm>
        </p:spPr>
        <p:txBody>
          <a:bodyPr>
            <a:normAutofit fontScale="25000" lnSpcReduction="200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sz="2900" dirty="0" smtClean="0">
              <a:latin typeface="Times New Roman" pitchFamily="18" charset="0"/>
              <a:cs typeface="Times New Roman" pitchFamily="18" charset="0"/>
            </a:endParaRPr>
          </a:p>
          <a:p>
            <a:endParaRPr lang="en-US" sz="2900" dirty="0" smtClean="0">
              <a:latin typeface="Times New Roman" pitchFamily="18" charset="0"/>
              <a:cs typeface="Times New Roman" pitchFamily="18" charset="0"/>
            </a:endParaRPr>
          </a:p>
          <a:p>
            <a:endParaRPr lang="en-US" sz="2900" dirty="0" smtClean="0">
              <a:latin typeface="Times New Roman" pitchFamily="18" charset="0"/>
              <a:cs typeface="Times New Roman" pitchFamily="18" charset="0"/>
            </a:endParaRPr>
          </a:p>
          <a:p>
            <a:endParaRPr lang="en-US" sz="2900" dirty="0" smtClean="0">
              <a:latin typeface="Times New Roman" pitchFamily="18" charset="0"/>
              <a:cs typeface="Times New Roman" pitchFamily="18" charset="0"/>
            </a:endParaRPr>
          </a:p>
          <a:p>
            <a:pPr>
              <a:buNone/>
            </a:pPr>
            <a:endParaRPr lang="en-US" sz="3600" dirty="0" smtClean="0">
              <a:latin typeface="Times New Roman" pitchFamily="18" charset="0"/>
              <a:cs typeface="Times New Roman" pitchFamily="18" charset="0"/>
            </a:endParaRPr>
          </a:p>
          <a:p>
            <a:r>
              <a:rPr lang="en-US" sz="9600" dirty="0" smtClean="0">
                <a:effectLst>
                  <a:glow rad="228600">
                    <a:schemeClr val="accent1">
                      <a:satMod val="175000"/>
                      <a:alpha val="40000"/>
                    </a:schemeClr>
                  </a:glow>
                </a:effectLst>
                <a:latin typeface="Comic Sans MS" pitchFamily="66" charset="0"/>
                <a:cs typeface="Times New Roman" pitchFamily="18" charset="0"/>
              </a:rPr>
              <a:t>Wearable Technology </a:t>
            </a:r>
            <a:r>
              <a:rPr lang="en-US" sz="9600" dirty="0" smtClean="0">
                <a:latin typeface="Comic Sans MS" pitchFamily="66" charset="0"/>
                <a:cs typeface="Times New Roman" pitchFamily="18" charset="0"/>
              </a:rPr>
              <a:t>are clothing and accessories incorporating computer and advanced electronic technologies. </a:t>
            </a:r>
          </a:p>
          <a:p>
            <a:endParaRPr lang="en-US" sz="9600" dirty="0" smtClean="0">
              <a:latin typeface="Comic Sans MS" pitchFamily="66" charset="0"/>
              <a:cs typeface="Times New Roman" pitchFamily="18" charset="0"/>
            </a:endParaRPr>
          </a:p>
          <a:p>
            <a:r>
              <a:rPr lang="en-US" sz="9600" dirty="0" smtClean="0">
                <a:effectLst>
                  <a:glow rad="228600">
                    <a:schemeClr val="accent1">
                      <a:satMod val="175000"/>
                      <a:alpha val="40000"/>
                    </a:schemeClr>
                  </a:glow>
                </a:effectLst>
                <a:latin typeface="Comic Sans MS" pitchFamily="66" charset="0"/>
                <a:cs typeface="Times New Roman" pitchFamily="18" charset="0"/>
              </a:rPr>
              <a:t>Google Glass </a:t>
            </a:r>
            <a:r>
              <a:rPr lang="en-US" sz="9600" dirty="0" smtClean="0">
                <a:latin typeface="Comic Sans MS" pitchFamily="66" charset="0"/>
                <a:cs typeface="Times New Roman" pitchFamily="18" charset="0"/>
              </a:rPr>
              <a:t>is a </a:t>
            </a:r>
            <a:r>
              <a:rPr lang="en-US" sz="9600" dirty="0" smtClean="0">
                <a:latin typeface="Comic Sans MS" pitchFamily="66" charset="0"/>
                <a:cs typeface="Times New Roman" pitchFamily="18" charset="0"/>
                <a:hlinkClick r:id="rId3" tooltip="Wearable computer"/>
              </a:rPr>
              <a:t>wearable computer</a:t>
            </a:r>
            <a:r>
              <a:rPr lang="en-US" sz="9600" dirty="0" smtClean="0">
                <a:latin typeface="Comic Sans MS" pitchFamily="66" charset="0"/>
                <a:cs typeface="Times New Roman" pitchFamily="18" charset="0"/>
              </a:rPr>
              <a:t> with an </a:t>
            </a:r>
            <a:r>
              <a:rPr lang="en-US" sz="9600" dirty="0" smtClean="0">
                <a:latin typeface="Comic Sans MS" pitchFamily="66" charset="0"/>
                <a:cs typeface="Times New Roman" pitchFamily="18" charset="0"/>
                <a:hlinkClick r:id="rId4" tooltip="Optical head-mounted display"/>
              </a:rPr>
              <a:t>optical head-mounted display</a:t>
            </a:r>
            <a:r>
              <a:rPr lang="en-US" sz="9600" dirty="0" smtClean="0">
                <a:latin typeface="Comic Sans MS" pitchFamily="66" charset="0"/>
                <a:cs typeface="Times New Roman" pitchFamily="18" charset="0"/>
              </a:rPr>
              <a:t> .Google Glass displays information in hands-free format.</a:t>
            </a:r>
          </a:p>
          <a:p>
            <a:endParaRPr lang="en-US" sz="9600" dirty="0" smtClean="0">
              <a:latin typeface="Comic Sans MS" pitchFamily="66" charset="0"/>
              <a:cs typeface="Times New Roman" pitchFamily="18" charset="0"/>
            </a:endParaRPr>
          </a:p>
          <a:p>
            <a:r>
              <a:rPr lang="en-US" sz="9600" dirty="0" smtClean="0">
                <a:effectLst>
                  <a:glow rad="228600">
                    <a:schemeClr val="accent1">
                      <a:satMod val="175000"/>
                      <a:alpha val="40000"/>
                    </a:schemeClr>
                  </a:glow>
                </a:effectLst>
                <a:latin typeface="Comic Sans MS" pitchFamily="66" charset="0"/>
                <a:cs typeface="Times New Roman" pitchFamily="18" charset="0"/>
              </a:rPr>
              <a:t>Mind Reading Headphones</a:t>
            </a:r>
            <a:r>
              <a:rPr lang="en-US" sz="9600" dirty="0" smtClean="0">
                <a:latin typeface="Comic Sans MS" pitchFamily="66" charset="0"/>
                <a:cs typeface="Times New Roman" pitchFamily="18" charset="0"/>
              </a:rPr>
              <a:t>-are equipped with a sensor for forehead whose function is to analyze the brain waves in order to detect user’s mood. Then connects to the Mico database with help of the </a:t>
            </a:r>
            <a:r>
              <a:rPr lang="en-US" sz="9600" dirty="0" err="1" smtClean="0">
                <a:latin typeface="Comic Sans MS" pitchFamily="66" charset="0"/>
                <a:cs typeface="Times New Roman" pitchFamily="18" charset="0"/>
              </a:rPr>
              <a:t>iPhone</a:t>
            </a:r>
            <a:r>
              <a:rPr lang="en-US" sz="9600" dirty="0" smtClean="0">
                <a:latin typeface="Comic Sans MS" pitchFamily="66" charset="0"/>
                <a:cs typeface="Times New Roman" pitchFamily="18" charset="0"/>
              </a:rPr>
              <a:t> application. </a:t>
            </a:r>
            <a:endParaRPr lang="en-US" sz="9600" dirty="0" smtClean="0">
              <a:latin typeface="Times New Roman" pitchFamily="18" charset="0"/>
              <a:cs typeface="Times New Roman" pitchFamily="18" charset="0"/>
            </a:endParaRPr>
          </a:p>
          <a:p>
            <a:r>
              <a:rPr lang="en-US" sz="4800" b="1" dirty="0" err="1" smtClean="0">
                <a:solidFill>
                  <a:srgbClr val="C00000"/>
                </a:solidFill>
                <a:latin typeface="Times New Roman" pitchFamily="18" charset="0"/>
                <a:cs typeface="Times New Roman" pitchFamily="18" charset="0"/>
              </a:rPr>
              <a:t>http://www.google.com/glass/start/</a:t>
            </a:r>
            <a:endParaRPr lang="en-US" sz="4800" b="1" dirty="0" smtClean="0">
              <a:solidFill>
                <a:srgbClr val="C00000"/>
              </a:solidFill>
              <a:latin typeface="Times New Roman" pitchFamily="18" charset="0"/>
              <a:cs typeface="Times New Roman" pitchFamily="18" charset="0"/>
            </a:endParaRPr>
          </a:p>
          <a:p>
            <a:r>
              <a:rPr lang="en-US" sz="4800" b="1" dirty="0" smtClean="0">
                <a:solidFill>
                  <a:srgbClr val="C00000"/>
                </a:solidFill>
                <a:latin typeface="Times New Roman" pitchFamily="18" charset="0"/>
                <a:cs typeface="Times New Roman" pitchFamily="18" charset="0"/>
              </a:rPr>
              <a:t>http://www.wearabledevices.com/what-is-a-wearable-device/</a:t>
            </a:r>
          </a:p>
          <a:p>
            <a:r>
              <a:rPr lang="en-US" sz="4800" b="1" dirty="0" smtClean="0">
                <a:solidFill>
                  <a:srgbClr val="C00000"/>
                </a:solidFill>
                <a:latin typeface="Times New Roman" pitchFamily="18" charset="0"/>
                <a:cs typeface="Times New Roman" pitchFamily="18" charset="0"/>
              </a:rPr>
              <a:t>http://wonderfulengineering.com/mind-reading-headphones-play-music-based-on-your-mood/</a:t>
            </a:r>
          </a:p>
          <a:p>
            <a:endParaRPr lang="en-US" dirty="0"/>
          </a:p>
        </p:txBody>
      </p:sp>
      <p:sp>
        <p:nvSpPr>
          <p:cNvPr id="3" name="Title 2"/>
          <p:cNvSpPr>
            <a:spLocks noGrp="1"/>
          </p:cNvSpPr>
          <p:nvPr>
            <p:ph type="title"/>
          </p:nvPr>
        </p:nvSpPr>
        <p:spPr>
          <a:xfrm>
            <a:off x="152400" y="152400"/>
            <a:ext cx="8991600" cy="838200"/>
          </a:xfrm>
        </p:spPr>
        <p:txBody>
          <a:bodyPr>
            <a:normAutofit/>
          </a:bodyPr>
          <a:lstStyle/>
          <a:p>
            <a:pPr algn="ctr"/>
            <a:r>
              <a:rPr lang="en-US" sz="4400"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t>Wearable Technology</a:t>
            </a:r>
            <a:endParaRPr lang="en-US" sz="4400" dirty="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endParaRPr>
          </a:p>
        </p:txBody>
      </p:sp>
      <p:sp>
        <p:nvSpPr>
          <p:cNvPr id="24578" name="AutoShape 2" descr="http://www.google.com/url?sa=i&amp;source=images&amp;cd=&amp;docid=AfPVHkI1FqeBfM&amp;tbnid=HZ1DsWwQ_XfOSM:&amp;ved=0CAUQjBwwAA&amp;url=http%3A%2F%2Fupload.wikimedia.org%2Fwikipedia%2Fcommons%2F2%2F25%2FGoogle_Glass_Explorer_Edition.jpeg&amp;ei=wC-dUq3WJ8XokQe_7IAo&amp;psig=AFQjCNG-mFAra5BAMF5MkoWdP_AqEEOc5w&amp;ust=1386119488765853"/>
          <p:cNvSpPr>
            <a:spLocks noChangeAspect="1" noChangeArrowheads="1"/>
          </p:cNvSpPr>
          <p:nvPr/>
        </p:nvSpPr>
        <p:spPr bwMode="auto">
          <a:xfrm>
            <a:off x="0" y="0"/>
            <a:ext cx="10334625" cy="68580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4579" name="Picture 3" descr="C:\Users\user\Desktop\Google_Glass_Explorer_Edition.jpg"/>
          <p:cNvPicPr>
            <a:picLocks noChangeAspect="1" noChangeArrowheads="1"/>
          </p:cNvPicPr>
          <p:nvPr/>
        </p:nvPicPr>
        <p:blipFill>
          <a:blip r:embed="rId5" cstate="print"/>
          <a:srcRect/>
          <a:stretch>
            <a:fillRect/>
          </a:stretch>
        </p:blipFill>
        <p:spPr bwMode="auto">
          <a:xfrm>
            <a:off x="0" y="990600"/>
            <a:ext cx="4114800" cy="1447800"/>
          </a:xfrm>
          <a:prstGeom prst="rect">
            <a:avLst/>
          </a:prstGeom>
          <a:noFill/>
        </p:spPr>
      </p:pic>
      <p:pic>
        <p:nvPicPr>
          <p:cNvPr id="24580" name="Picture 4" descr="C:\Users\user\Desktop\mind-reading-headphones-635x350.jpg"/>
          <p:cNvPicPr>
            <a:picLocks noChangeAspect="1" noChangeArrowheads="1"/>
          </p:cNvPicPr>
          <p:nvPr/>
        </p:nvPicPr>
        <p:blipFill>
          <a:blip r:embed="rId6" cstate="print"/>
          <a:srcRect/>
          <a:stretch>
            <a:fillRect/>
          </a:stretch>
        </p:blipFill>
        <p:spPr bwMode="auto">
          <a:xfrm>
            <a:off x="4495800" y="990600"/>
            <a:ext cx="4419600" cy="1524000"/>
          </a:xfrm>
          <a:prstGeom prst="rect">
            <a:avLst/>
          </a:prstGeom>
          <a:noFill/>
        </p:spPr>
      </p:pic>
      <p:pic>
        <p:nvPicPr>
          <p:cNvPr id="7" name="Picture 6"/>
          <p:cNvPicPr/>
          <p:nvPr/>
        </p:nvPicPr>
        <p:blipFill>
          <a:blip r:embed="rId7" cstate="print"/>
          <a:srcRect/>
          <a:stretch>
            <a:fillRect/>
          </a:stretch>
        </p:blipFill>
        <p:spPr bwMode="auto">
          <a:xfrm>
            <a:off x="7620000" y="5867400"/>
            <a:ext cx="1524000" cy="990600"/>
          </a:xfrm>
          <a:prstGeom prst="rect">
            <a:avLst/>
          </a:prstGeom>
          <a:noFill/>
          <a:ln w="9525">
            <a:noFill/>
            <a:miter lim="800000"/>
            <a:headEnd/>
            <a:tailEnd/>
          </a:ln>
        </p:spPr>
      </p:pic>
    </p:spTree>
  </p:cSld>
  <p:clrMapOvr>
    <a:masterClrMapping/>
  </p:clrMapOvr>
  <p:transition advClick="0" advTm="24806">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4579"/>
                                        </p:tgtEl>
                                        <p:attrNameLst>
                                          <p:attrName>style.visibility</p:attrName>
                                        </p:attrNameLst>
                                      </p:cBhvr>
                                      <p:to>
                                        <p:strVal val="visible"/>
                                      </p:to>
                                    </p:set>
                                    <p:animEffect transition="in" filter="circle(in)">
                                      <p:cBhvr>
                                        <p:cTn id="11" dur="2000"/>
                                        <p:tgtEl>
                                          <p:spTgt spid="24579"/>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circle(in)">
                                      <p:cBhvr>
                                        <p:cTn id="15" dur="2000"/>
                                        <p:tgtEl>
                                          <p:spTgt spid="24580"/>
                                        </p:tgtEl>
                                      </p:cBhvr>
                                    </p:animEffect>
                                  </p:childTnLst>
                                </p:cTn>
                              </p:par>
                            </p:childTnLst>
                          </p:cTn>
                        </p:par>
                        <p:par>
                          <p:cTn id="16" fill="hold">
                            <p:stCondLst>
                              <p:cond delay="4500"/>
                            </p:stCondLst>
                            <p:childTnLst>
                              <p:par>
                                <p:cTn id="17" presetID="14" presetClass="entr" presetSubtype="10" fill="hold" nodeType="after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19" dur="500"/>
                                        <p:tgtEl>
                                          <p:spTgt spid="2">
                                            <p:txEl>
                                              <p:pRg st="10" end="10"/>
                                            </p:txEl>
                                          </p:spTgt>
                                        </p:tgtEl>
                                      </p:cBhvr>
                                    </p:animEffect>
                                  </p:childTnLst>
                                </p:cTn>
                              </p:par>
                            </p:childTnLst>
                          </p:cTn>
                        </p:par>
                        <p:par>
                          <p:cTn id="20" fill="hold">
                            <p:stCondLst>
                              <p:cond delay="5000"/>
                            </p:stCondLst>
                            <p:childTnLst>
                              <p:par>
                                <p:cTn id="21" presetID="14" presetClass="entr" presetSubtype="10" fill="hold" nodeType="after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23" dur="500"/>
                                        <p:tgtEl>
                                          <p:spTgt spid="2">
                                            <p:txEl>
                                              <p:pRg st="12" end="12"/>
                                            </p:txEl>
                                          </p:spTgt>
                                        </p:tgtEl>
                                      </p:cBhvr>
                                    </p:animEffect>
                                  </p:childTnLst>
                                </p:cTn>
                              </p:par>
                            </p:childTnLst>
                          </p:cTn>
                        </p:par>
                        <p:par>
                          <p:cTn id="24" fill="hold">
                            <p:stCondLst>
                              <p:cond delay="5500"/>
                            </p:stCondLst>
                            <p:childTnLst>
                              <p:par>
                                <p:cTn id="25" presetID="14" presetClass="entr" presetSubtype="10" fill="hold" nodeType="after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Effect transition="in" filter="randombar(horizontal)">
                                      <p:cBhvr>
                                        <p:cTn id="27" dur="500"/>
                                        <p:tgtEl>
                                          <p:spTgt spid="2">
                                            <p:txEl>
                                              <p:pRg st="14" end="14"/>
                                            </p:txEl>
                                          </p:spTgt>
                                        </p:tgtEl>
                                      </p:cBhvr>
                                    </p:animEffect>
                                  </p:childTnLst>
                                </p:cTn>
                              </p:par>
                            </p:childTnLst>
                          </p:cTn>
                        </p:par>
                        <p:par>
                          <p:cTn id="28" fill="hold">
                            <p:stCondLst>
                              <p:cond delay="6000"/>
                            </p:stCondLst>
                            <p:childTnLst>
                              <p:par>
                                <p:cTn id="29" presetID="14" presetClass="entr" presetSubtype="10" fill="hold" nodeType="afterEffect">
                                  <p:stCondLst>
                                    <p:cond delay="0"/>
                                  </p:stCondLst>
                                  <p:childTnLst>
                                    <p:set>
                                      <p:cBhvr>
                                        <p:cTn id="30" dur="1" fill="hold">
                                          <p:stCondLst>
                                            <p:cond delay="0"/>
                                          </p:stCondLst>
                                        </p:cTn>
                                        <p:tgtEl>
                                          <p:spTgt spid="2">
                                            <p:txEl>
                                              <p:pRg st="15" end="15"/>
                                            </p:txEl>
                                          </p:spTgt>
                                        </p:tgtEl>
                                        <p:attrNameLst>
                                          <p:attrName>style.visibility</p:attrName>
                                        </p:attrNameLst>
                                      </p:cBhvr>
                                      <p:to>
                                        <p:strVal val="visible"/>
                                      </p:to>
                                    </p:set>
                                    <p:animEffect transition="in" filter="randombar(horizontal)">
                                      <p:cBhvr>
                                        <p:cTn id="31"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nkarro.gif"/>
          <p:cNvPicPr>
            <a:picLocks noChangeAspect="1"/>
          </p:cNvPicPr>
          <p:nvPr/>
        </p:nvPicPr>
        <p:blipFill>
          <a:blip r:embed="rId3" cstate="print"/>
          <a:stretch>
            <a:fillRect/>
          </a:stretch>
        </p:blipFill>
        <p:spPr>
          <a:xfrm>
            <a:off x="0" y="5334000"/>
            <a:ext cx="457201" cy="609600"/>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0" y="0"/>
            <a:ext cx="990600" cy="914400"/>
          </a:xfrm>
          <a:prstGeom prst="rect">
            <a:avLst/>
          </a:prstGeom>
          <a:noFill/>
          <a:ln w="9525">
            <a:noFill/>
            <a:miter lim="800000"/>
            <a:headEnd/>
            <a:tailEnd/>
          </a:ln>
          <a:effectLst/>
        </p:spPr>
      </p:pic>
      <p:pic>
        <p:nvPicPr>
          <p:cNvPr id="6" name="Picture 5"/>
          <p:cNvPicPr/>
          <p:nvPr/>
        </p:nvPicPr>
        <p:blipFill>
          <a:blip r:embed="rId5" cstate="print"/>
          <a:srcRect/>
          <a:stretch>
            <a:fillRect/>
          </a:stretch>
        </p:blipFill>
        <p:spPr bwMode="auto">
          <a:xfrm>
            <a:off x="7391400" y="5867400"/>
            <a:ext cx="1752600" cy="990600"/>
          </a:xfrm>
          <a:prstGeom prst="rect">
            <a:avLst/>
          </a:prstGeom>
          <a:noFill/>
          <a:ln w="9525">
            <a:noFill/>
            <a:miter lim="800000"/>
            <a:headEnd/>
            <a:tailEnd/>
          </a:ln>
        </p:spPr>
      </p:pic>
      <p:sp>
        <p:nvSpPr>
          <p:cNvPr id="2" name="Content Placeholder 1"/>
          <p:cNvSpPr>
            <a:spLocks noGrp="1"/>
          </p:cNvSpPr>
          <p:nvPr>
            <p:ph idx="1"/>
          </p:nvPr>
        </p:nvSpPr>
        <p:spPr>
          <a:xfrm>
            <a:off x="0" y="1143000"/>
            <a:ext cx="8991600" cy="5562600"/>
          </a:xfrm>
        </p:spPr>
        <p:txBody>
          <a:bodyPr>
            <a:normAutofit fontScale="2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sz="10000" dirty="0" smtClean="0">
              <a:effectLst>
                <a:glow rad="228600">
                  <a:schemeClr val="accent1">
                    <a:satMod val="175000"/>
                    <a:alpha val="40000"/>
                  </a:schemeClr>
                </a:glow>
              </a:effectLst>
              <a:latin typeface="Comic Sans MS" pitchFamily="66" charset="0"/>
            </a:endParaRPr>
          </a:p>
          <a:p>
            <a:pPr>
              <a:buNone/>
            </a:pPr>
            <a:r>
              <a:rPr lang="en-US" sz="10000" dirty="0" smtClean="0">
                <a:effectLst>
                  <a:glow rad="228600">
                    <a:schemeClr val="accent1">
                      <a:satMod val="175000"/>
                      <a:alpha val="40000"/>
                    </a:schemeClr>
                  </a:glow>
                </a:effectLst>
                <a:latin typeface="Comic Sans MS" pitchFamily="66" charset="0"/>
                <a:cs typeface="Times New Roman" pitchFamily="18" charset="0"/>
              </a:rPr>
              <a:t>   </a:t>
            </a:r>
            <a:r>
              <a:rPr lang="en-US" sz="11200" dirty="0" smtClean="0">
                <a:effectLst>
                  <a:glow rad="228600">
                    <a:schemeClr val="accent1">
                      <a:satMod val="175000"/>
                      <a:alpha val="40000"/>
                    </a:schemeClr>
                  </a:glow>
                </a:effectLst>
                <a:latin typeface="Comic Sans MS" pitchFamily="66" charset="0"/>
                <a:cs typeface="Times New Roman" pitchFamily="18" charset="0"/>
              </a:rPr>
              <a:t>Computer Generated Holography </a:t>
            </a:r>
            <a:r>
              <a:rPr lang="en-US" sz="11200" dirty="0" smtClean="0">
                <a:latin typeface="Comic Sans MS" pitchFamily="66" charset="0"/>
                <a:cs typeface="Times New Roman" pitchFamily="18" charset="0"/>
              </a:rPr>
              <a:t>is the method of digitally generating </a:t>
            </a:r>
            <a:r>
              <a:rPr lang="en-US" sz="11200" dirty="0" smtClean="0">
                <a:latin typeface="Comic Sans MS" pitchFamily="66" charset="0"/>
                <a:cs typeface="Times New Roman" pitchFamily="18" charset="0"/>
                <a:hlinkClick r:id="rId6" tooltip="Holography"/>
              </a:rPr>
              <a:t>holographic</a:t>
            </a:r>
            <a:r>
              <a:rPr lang="en-US" sz="11200" dirty="0" smtClean="0">
                <a:latin typeface="Comic Sans MS" pitchFamily="66" charset="0"/>
                <a:cs typeface="Times New Roman" pitchFamily="18" charset="0"/>
              </a:rPr>
              <a:t> </a:t>
            </a:r>
            <a:r>
              <a:rPr lang="en-US" sz="11200" dirty="0" smtClean="0">
                <a:latin typeface="Comic Sans MS" pitchFamily="66" charset="0"/>
                <a:cs typeface="Times New Roman" pitchFamily="18" charset="0"/>
                <a:hlinkClick r:id="rId7" tooltip="Interference (wave propagation)"/>
              </a:rPr>
              <a:t>interference patterns</a:t>
            </a:r>
            <a:r>
              <a:rPr lang="en-US" sz="11200" dirty="0" smtClean="0">
                <a:latin typeface="Comic Sans MS" pitchFamily="66" charset="0"/>
                <a:cs typeface="Times New Roman" pitchFamily="18" charset="0"/>
              </a:rPr>
              <a:t>. This display could produce video images 30 times a second, which is deemed fast enough to produce the illusion of motion.</a:t>
            </a:r>
          </a:p>
          <a:p>
            <a:pPr>
              <a:buNone/>
            </a:pPr>
            <a:r>
              <a:rPr lang="en-US" sz="11200" dirty="0" smtClean="0">
                <a:effectLst>
                  <a:glow rad="228600">
                    <a:schemeClr val="accent1">
                      <a:satMod val="175000"/>
                      <a:alpha val="40000"/>
                    </a:schemeClr>
                  </a:glow>
                </a:effectLst>
                <a:latin typeface="Comic Sans MS" pitchFamily="66" charset="0"/>
                <a:cs typeface="Times New Roman" pitchFamily="18" charset="0"/>
              </a:rPr>
              <a:t>  </a:t>
            </a:r>
          </a:p>
          <a:p>
            <a:pPr>
              <a:buNone/>
            </a:pPr>
            <a:endParaRPr lang="en-US" sz="11200" dirty="0" smtClean="0">
              <a:effectLst>
                <a:glow rad="228600">
                  <a:schemeClr val="accent1">
                    <a:satMod val="175000"/>
                    <a:alpha val="40000"/>
                  </a:schemeClr>
                </a:glow>
              </a:effectLst>
              <a:latin typeface="Comic Sans MS" pitchFamily="66" charset="0"/>
              <a:cs typeface="Times New Roman" pitchFamily="18" charset="0"/>
            </a:endParaRPr>
          </a:p>
          <a:p>
            <a:pPr>
              <a:buNone/>
            </a:pPr>
            <a:r>
              <a:rPr lang="en-US" sz="11200" dirty="0" smtClean="0">
                <a:effectLst>
                  <a:glow rad="228600">
                    <a:schemeClr val="accent1">
                      <a:satMod val="175000"/>
                      <a:alpha val="40000"/>
                    </a:schemeClr>
                  </a:glow>
                </a:effectLst>
                <a:latin typeface="Comic Sans MS" pitchFamily="66" charset="0"/>
                <a:cs typeface="Times New Roman" pitchFamily="18" charset="0"/>
              </a:rPr>
              <a:t> Hologram Computer  &amp; Virtual Keyboard</a:t>
            </a:r>
          </a:p>
          <a:p>
            <a:endParaRPr lang="en-US" sz="3500" b="1" dirty="0" smtClean="0">
              <a:effectLst>
                <a:glow rad="228600">
                  <a:schemeClr val="accent1">
                    <a:satMod val="175000"/>
                    <a:alpha val="40000"/>
                  </a:schemeClr>
                </a:glow>
              </a:effectLst>
              <a:latin typeface="Times New Roman" pitchFamily="18" charset="0"/>
              <a:cs typeface="Times New Roman" pitchFamily="18" charset="0"/>
            </a:endParaRPr>
          </a:p>
          <a:p>
            <a:r>
              <a:rPr lang="en-US" sz="5600" b="1" dirty="0" smtClean="0">
                <a:solidFill>
                  <a:srgbClr val="C00000"/>
                </a:solidFill>
                <a:latin typeface="Times New Roman" pitchFamily="18" charset="0"/>
                <a:cs typeface="Times New Roman" pitchFamily="18" charset="0"/>
              </a:rPr>
              <a:t>http://www.virtual-laser-devices.com/</a:t>
            </a:r>
          </a:p>
          <a:p>
            <a:r>
              <a:rPr lang="en-US" sz="5600" b="1" dirty="0" smtClean="0">
                <a:solidFill>
                  <a:srgbClr val="C00000"/>
                </a:solidFill>
                <a:latin typeface="Times New Roman" pitchFamily="18" charset="0"/>
                <a:cs typeface="Times New Roman" pitchFamily="18" charset="0"/>
              </a:rPr>
              <a:t>http://www.dvice.com/2013-6-26/holographic-tv-might-be-closer-you-think</a:t>
            </a:r>
            <a:endParaRPr lang="en-US" sz="5600" b="1" dirty="0">
              <a:solidFill>
                <a:srgbClr val="C00000"/>
              </a:solidFill>
              <a:latin typeface="Times New Roman" pitchFamily="18" charset="0"/>
              <a:cs typeface="Times New Roman" pitchFamily="18" charset="0"/>
            </a:endParaRPr>
          </a:p>
        </p:txBody>
      </p:sp>
      <p:sp>
        <p:nvSpPr>
          <p:cNvPr id="3" name="Title 2"/>
          <p:cNvSpPr>
            <a:spLocks noGrp="1"/>
          </p:cNvSpPr>
          <p:nvPr>
            <p:ph type="title"/>
          </p:nvPr>
        </p:nvSpPr>
        <p:spPr>
          <a:xfrm>
            <a:off x="0" y="152400"/>
            <a:ext cx="9144000" cy="990600"/>
          </a:xfrm>
        </p:spPr>
        <p:txBody>
          <a:bodyPr>
            <a:normAutofit/>
          </a:bodyPr>
          <a:lstStyle/>
          <a:p>
            <a:pPr algn="ctr"/>
            <a:r>
              <a:rPr lang="en-US" sz="4400"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t>Holographic Technology</a:t>
            </a:r>
            <a:endParaRPr lang="en-US" sz="4400" dirty="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endParaRPr>
          </a:p>
        </p:txBody>
      </p:sp>
      <p:pic>
        <p:nvPicPr>
          <p:cNvPr id="22529" name="Picture 1" descr="C:\Users\user\Desktop\computer-concept-7.jpg"/>
          <p:cNvPicPr>
            <a:picLocks noChangeAspect="1" noChangeArrowheads="1"/>
          </p:cNvPicPr>
          <p:nvPr/>
        </p:nvPicPr>
        <p:blipFill>
          <a:blip r:embed="rId8" cstate="print"/>
          <a:srcRect/>
          <a:stretch>
            <a:fillRect/>
          </a:stretch>
        </p:blipFill>
        <p:spPr bwMode="auto">
          <a:xfrm>
            <a:off x="228600" y="1143000"/>
            <a:ext cx="4114800" cy="1676400"/>
          </a:xfrm>
          <a:prstGeom prst="rect">
            <a:avLst/>
          </a:prstGeom>
          <a:noFill/>
        </p:spPr>
      </p:pic>
      <p:pic>
        <p:nvPicPr>
          <p:cNvPr id="22530" name="Picture 2" descr="C:\Users\user\Desktop\Virtual-Bluetooth-Keyboard.jpg"/>
          <p:cNvPicPr>
            <a:picLocks noChangeAspect="1" noChangeArrowheads="1"/>
          </p:cNvPicPr>
          <p:nvPr/>
        </p:nvPicPr>
        <p:blipFill>
          <a:blip r:embed="rId9" cstate="print"/>
          <a:srcRect/>
          <a:stretch>
            <a:fillRect/>
          </a:stretch>
        </p:blipFill>
        <p:spPr bwMode="auto">
          <a:xfrm>
            <a:off x="4800600" y="1143000"/>
            <a:ext cx="4114800" cy="1752600"/>
          </a:xfrm>
          <a:prstGeom prst="rect">
            <a:avLst/>
          </a:prstGeom>
          <a:noFill/>
        </p:spPr>
      </p:pic>
    </p:spTree>
  </p:cSld>
  <p:clrMapOvr>
    <a:masterClrMapping/>
  </p:clrMapOvr>
  <p:transition advClick="0" advTm="2545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2529"/>
                                        </p:tgtEl>
                                        <p:attrNameLst>
                                          <p:attrName>style.visibility</p:attrName>
                                        </p:attrNameLst>
                                      </p:cBhvr>
                                      <p:to>
                                        <p:strVal val="visible"/>
                                      </p:to>
                                    </p:set>
                                    <p:animEffect transition="in" filter="circle(in)">
                                      <p:cBhvr>
                                        <p:cTn id="11" dur="2000"/>
                                        <p:tgtEl>
                                          <p:spTgt spid="22529"/>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circle(in)">
                                      <p:cBhvr>
                                        <p:cTn id="15" dur="2000"/>
                                        <p:tgtEl>
                                          <p:spTgt spid="22530"/>
                                        </p:tgtEl>
                                      </p:cBhvr>
                                    </p:animEffect>
                                  </p:childTnLst>
                                </p:cTn>
                              </p:par>
                            </p:childTnLst>
                          </p:cTn>
                        </p:par>
                        <p:par>
                          <p:cTn id="16" fill="hold">
                            <p:stCondLst>
                              <p:cond delay="4500"/>
                            </p:stCondLst>
                            <p:childTnLst>
                              <p:par>
                                <p:cTn id="17" presetID="31" presetClass="entr" presetSubtype="0" fill="hold" nodeType="after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anim calcmode="lin" valueType="num">
                                      <p:cBhvr>
                                        <p:cTn id="19"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12" end="12"/>
                                            </p:txEl>
                                          </p:spTgt>
                                        </p:tgtEl>
                                      </p:cBhvr>
                                    </p:animEffect>
                                  </p:childTnLst>
                                </p:cTn>
                              </p:par>
                            </p:childTnLst>
                          </p:cTn>
                        </p:par>
                        <p:par>
                          <p:cTn id="23" fill="hold">
                            <p:stCondLst>
                              <p:cond delay="5500"/>
                            </p:stCondLst>
                            <p:childTnLst>
                              <p:par>
                                <p:cTn id="24" presetID="31" presetClass="entr" presetSubtype="0" fill="hold" nodeType="afterEffect">
                                  <p:stCondLst>
                                    <p:cond delay="0"/>
                                  </p:stCondLst>
                                  <p:childTnLst>
                                    <p:set>
                                      <p:cBhvr>
                                        <p:cTn id="25" dur="1" fill="hold">
                                          <p:stCondLst>
                                            <p:cond delay="0"/>
                                          </p:stCondLst>
                                        </p:cTn>
                                        <p:tgtEl>
                                          <p:spTgt spid="2">
                                            <p:txEl>
                                              <p:pRg st="13" end="13"/>
                                            </p:txEl>
                                          </p:spTgt>
                                        </p:tgtEl>
                                        <p:attrNameLst>
                                          <p:attrName>style.visibility</p:attrName>
                                        </p:attrNameLst>
                                      </p:cBhvr>
                                      <p:to>
                                        <p:strVal val="visible"/>
                                      </p:to>
                                    </p:set>
                                    <p:anim calcmode="lin" valueType="num">
                                      <p:cBhvr>
                                        <p:cTn id="26" dur="10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13" end="13"/>
                                            </p:txEl>
                                          </p:spTgt>
                                        </p:tgtEl>
                                        <p:attrNameLst>
                                          <p:attrName>ppt_h</p:attrName>
                                        </p:attrNameLst>
                                      </p:cBhvr>
                                      <p:tavLst>
                                        <p:tav tm="0">
                                          <p:val>
                                            <p:fltVal val="0"/>
                                          </p:val>
                                        </p:tav>
                                        <p:tav tm="100000">
                                          <p:val>
                                            <p:strVal val="#ppt_h"/>
                                          </p:val>
                                        </p:tav>
                                      </p:tavLst>
                                    </p:anim>
                                    <p:anim calcmode="lin" valueType="num">
                                      <p:cBhvr>
                                        <p:cTn id="28" dur="1000" fill="hold"/>
                                        <p:tgtEl>
                                          <p:spTgt spid="2">
                                            <p:txEl>
                                              <p:pRg st="13" end="13"/>
                                            </p:txEl>
                                          </p:spTgt>
                                        </p:tgtEl>
                                        <p:attrNameLst>
                                          <p:attrName>style.rotation</p:attrName>
                                        </p:attrNameLst>
                                      </p:cBhvr>
                                      <p:tavLst>
                                        <p:tav tm="0">
                                          <p:val>
                                            <p:fltVal val="90"/>
                                          </p:val>
                                        </p:tav>
                                        <p:tav tm="100000">
                                          <p:val>
                                            <p:fltVal val="0"/>
                                          </p:val>
                                        </p:tav>
                                      </p:tavLst>
                                    </p:anim>
                                    <p:animEffect transition="in" filter="fade">
                                      <p:cBhvr>
                                        <p:cTn id="29" dur="1000"/>
                                        <p:tgtEl>
                                          <p:spTgt spid="2">
                                            <p:txEl>
                                              <p:pRg st="13" end="13"/>
                                            </p:txEl>
                                          </p:spTgt>
                                        </p:tgtEl>
                                      </p:cBhvr>
                                    </p:animEffect>
                                  </p:childTnLst>
                                </p:cTn>
                              </p:par>
                            </p:childTnLst>
                          </p:cTn>
                        </p:par>
                        <p:par>
                          <p:cTn id="30" fill="hold">
                            <p:stCondLst>
                              <p:cond delay="6500"/>
                            </p:stCondLst>
                            <p:childTnLst>
                              <p:par>
                                <p:cTn id="31" presetID="31" presetClass="entr" presetSubtype="0" fill="hold" nodeType="after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anim calcmode="lin" valueType="num">
                                      <p:cBhvr>
                                        <p:cTn id="33" dur="1000" fill="hold"/>
                                        <p:tgtEl>
                                          <p:spTgt spid="2">
                                            <p:txEl>
                                              <p:pRg st="15" end="15"/>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15" end="15"/>
                                            </p:txEl>
                                          </p:spTgt>
                                        </p:tgtEl>
                                        <p:attrNameLst>
                                          <p:attrName>ppt_h</p:attrName>
                                        </p:attrNameLst>
                                      </p:cBhvr>
                                      <p:tavLst>
                                        <p:tav tm="0">
                                          <p:val>
                                            <p:fltVal val="0"/>
                                          </p:val>
                                        </p:tav>
                                        <p:tav tm="100000">
                                          <p:val>
                                            <p:strVal val="#ppt_h"/>
                                          </p:val>
                                        </p:tav>
                                      </p:tavLst>
                                    </p:anim>
                                    <p:anim calcmode="lin" valueType="num">
                                      <p:cBhvr>
                                        <p:cTn id="35" dur="1000" fill="hold"/>
                                        <p:tgtEl>
                                          <p:spTgt spid="2">
                                            <p:txEl>
                                              <p:pRg st="15" end="15"/>
                                            </p:txEl>
                                          </p:spTgt>
                                        </p:tgtEl>
                                        <p:attrNameLst>
                                          <p:attrName>style.rotation</p:attrName>
                                        </p:attrNameLst>
                                      </p:cBhvr>
                                      <p:tavLst>
                                        <p:tav tm="0">
                                          <p:val>
                                            <p:fltVal val="90"/>
                                          </p:val>
                                        </p:tav>
                                        <p:tav tm="100000">
                                          <p:val>
                                            <p:fltVal val="0"/>
                                          </p:val>
                                        </p:tav>
                                      </p:tavLst>
                                    </p:anim>
                                    <p:animEffect transition="in" filter="fade">
                                      <p:cBhvr>
                                        <p:cTn id="36" dur="1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1026160"/>
            <a:ext cx="4495800" cy="2098040"/>
          </a:xfrm>
          <a:prstGeom prst="rect">
            <a:avLst/>
          </a:prstGeom>
        </p:spPr>
      </p:pic>
      <p:pic>
        <p:nvPicPr>
          <p:cNvPr id="4099" name="Picture 3"/>
          <p:cNvPicPr>
            <a:picLocks noChangeAspect="1" noChangeArrowheads="1"/>
          </p:cNvPicPr>
          <p:nvPr/>
        </p:nvPicPr>
        <p:blipFill>
          <a:blip r:embed="rId4" cstate="print"/>
          <a:srcRect/>
          <a:stretch>
            <a:fillRect/>
          </a:stretch>
        </p:blipFill>
        <p:spPr bwMode="auto">
          <a:xfrm>
            <a:off x="0" y="0"/>
            <a:ext cx="990600" cy="914400"/>
          </a:xfrm>
          <a:prstGeom prst="rect">
            <a:avLst/>
          </a:prstGeom>
          <a:noFill/>
          <a:ln w="9525">
            <a:noFill/>
            <a:miter lim="800000"/>
            <a:headEnd/>
            <a:tailEnd/>
          </a:ln>
          <a:effectLst/>
        </p:spPr>
      </p:pic>
      <p:sp>
        <p:nvSpPr>
          <p:cNvPr id="2" name="Content Placeholder 1"/>
          <p:cNvSpPr>
            <a:spLocks noGrp="1"/>
          </p:cNvSpPr>
          <p:nvPr>
            <p:ph idx="1"/>
          </p:nvPr>
        </p:nvSpPr>
        <p:spPr>
          <a:xfrm>
            <a:off x="0" y="990600"/>
            <a:ext cx="8915400" cy="5867400"/>
          </a:xfrm>
        </p:spPr>
        <p:txBody>
          <a:bodyPr>
            <a:normAutofit fontScale="55000" lnSpcReduction="20000"/>
          </a:bodyPr>
          <a:lstStyle/>
          <a:p>
            <a:endParaRPr lang="en-US" dirty="0" smtClean="0"/>
          </a:p>
          <a:p>
            <a:endParaRPr lang="en-US" sz="3800" dirty="0" smtClean="0">
              <a:effectLst>
                <a:glow rad="228600">
                  <a:schemeClr val="accent1">
                    <a:satMod val="175000"/>
                    <a:alpha val="40000"/>
                  </a:schemeClr>
                </a:glow>
              </a:effectLst>
              <a:latin typeface="Times New Roman" pitchFamily="18" charset="0"/>
              <a:cs typeface="Times New Roman" pitchFamily="18" charset="0"/>
            </a:endParaRPr>
          </a:p>
          <a:p>
            <a:endParaRPr lang="en-US" sz="3800" dirty="0" smtClean="0">
              <a:effectLst>
                <a:glow rad="228600">
                  <a:schemeClr val="accent1">
                    <a:satMod val="175000"/>
                    <a:alpha val="40000"/>
                  </a:schemeClr>
                </a:glow>
              </a:effectLst>
              <a:latin typeface="Times New Roman" pitchFamily="18" charset="0"/>
              <a:cs typeface="Times New Roman" pitchFamily="18" charset="0"/>
            </a:endParaRPr>
          </a:p>
          <a:p>
            <a:endParaRPr lang="en-US" sz="3800" dirty="0" smtClean="0">
              <a:effectLst>
                <a:glow rad="228600">
                  <a:schemeClr val="accent1">
                    <a:satMod val="175000"/>
                    <a:alpha val="40000"/>
                  </a:schemeClr>
                </a:glow>
              </a:effectLst>
              <a:latin typeface="Times New Roman" pitchFamily="18" charset="0"/>
              <a:cs typeface="Times New Roman" pitchFamily="18" charset="0"/>
            </a:endParaRPr>
          </a:p>
          <a:p>
            <a:endParaRPr lang="en-US" sz="3800" dirty="0" smtClean="0">
              <a:effectLst>
                <a:glow rad="228600">
                  <a:schemeClr val="accent1">
                    <a:satMod val="175000"/>
                    <a:alpha val="40000"/>
                  </a:schemeClr>
                </a:glow>
              </a:effectLst>
              <a:latin typeface="Comic Sans MS" pitchFamily="66" charset="0"/>
              <a:cs typeface="Times New Roman" pitchFamily="18" charset="0"/>
            </a:endParaRPr>
          </a:p>
          <a:p>
            <a:endParaRPr lang="en-US" sz="3800" dirty="0" smtClean="0">
              <a:effectLst>
                <a:glow rad="228600">
                  <a:schemeClr val="accent1">
                    <a:satMod val="175000"/>
                    <a:alpha val="40000"/>
                  </a:schemeClr>
                </a:glow>
              </a:effectLst>
              <a:latin typeface="Comic Sans MS" pitchFamily="66" charset="0"/>
              <a:cs typeface="Times New Roman" pitchFamily="18" charset="0"/>
            </a:endParaRPr>
          </a:p>
          <a:p>
            <a:endParaRPr lang="en-US" sz="3800" dirty="0" smtClean="0">
              <a:effectLst>
                <a:glow rad="228600">
                  <a:schemeClr val="accent1">
                    <a:satMod val="175000"/>
                    <a:alpha val="40000"/>
                  </a:schemeClr>
                </a:glow>
              </a:effectLst>
              <a:latin typeface="Comic Sans MS" pitchFamily="66" charset="0"/>
              <a:cs typeface="Times New Roman" pitchFamily="18" charset="0"/>
            </a:endParaRPr>
          </a:p>
          <a:p>
            <a:r>
              <a:rPr lang="en-US" sz="3800" dirty="0" smtClean="0">
                <a:effectLst>
                  <a:glow rad="228600">
                    <a:schemeClr val="accent1">
                      <a:satMod val="175000"/>
                      <a:alpha val="40000"/>
                    </a:schemeClr>
                  </a:glow>
                </a:effectLst>
                <a:latin typeface="Comic Sans MS" pitchFamily="66" charset="0"/>
                <a:cs typeface="Times New Roman" pitchFamily="18" charset="0"/>
              </a:rPr>
              <a:t>Cloud Based Computing -</a:t>
            </a:r>
            <a:r>
              <a:rPr lang="en-US" sz="4900" dirty="0" smtClean="0">
                <a:latin typeface="Comic Sans MS" pitchFamily="66" charset="0"/>
                <a:cs typeface="Times New Roman" pitchFamily="18" charset="0"/>
              </a:rPr>
              <a:t>It uses the internet as a resource, and as a gateway to the offering of computing services.The cloud offers access to all of your data, all of the time and supports simpler and more compelling curation of digital work in pursuit of digital portfolios.</a:t>
            </a:r>
          </a:p>
          <a:p>
            <a:endParaRPr lang="en-US" sz="3800" dirty="0" smtClean="0">
              <a:latin typeface="Comic Sans MS" pitchFamily="66" charset="0"/>
              <a:cs typeface="Times New Roman" pitchFamily="18" charset="0"/>
            </a:endParaRPr>
          </a:p>
          <a:p>
            <a:pPr>
              <a:buNone/>
            </a:pPr>
            <a:r>
              <a:rPr lang="en-US" sz="3800" dirty="0" smtClean="0">
                <a:effectLst>
                  <a:glow rad="228600">
                    <a:schemeClr val="accent1">
                      <a:satMod val="175000"/>
                      <a:alpha val="40000"/>
                    </a:schemeClr>
                  </a:glow>
                </a:effectLst>
                <a:latin typeface="Comic Sans MS" pitchFamily="66" charset="0"/>
                <a:cs typeface="Times New Roman" pitchFamily="18" charset="0"/>
              </a:rPr>
              <a:t>   Cloud Based Classes &amp; Cloud Based Learning Engines</a:t>
            </a:r>
          </a:p>
          <a:p>
            <a:endParaRPr lang="en-US" dirty="0" smtClean="0">
              <a:effectLst>
                <a:glow rad="228600">
                  <a:schemeClr val="accent1">
                    <a:satMod val="175000"/>
                    <a:alpha val="40000"/>
                  </a:schemeClr>
                </a:glow>
              </a:effectLst>
              <a:latin typeface="Times New Roman" pitchFamily="18" charset="0"/>
              <a:cs typeface="Times New Roman" pitchFamily="18" charset="0"/>
            </a:endParaRPr>
          </a:p>
          <a:p>
            <a:r>
              <a:rPr lang="en-US" sz="2200" b="1" dirty="0" smtClean="0">
                <a:solidFill>
                  <a:srgbClr val="C00000"/>
                </a:solidFill>
                <a:latin typeface="Times New Roman" pitchFamily="18" charset="0"/>
                <a:cs typeface="Times New Roman" pitchFamily="18" charset="0"/>
              </a:rPr>
              <a:t>http://www.technologyreview.com/news/420305/Google-offers-cloud-based-learning-engine/</a:t>
            </a:r>
          </a:p>
          <a:p>
            <a:r>
              <a:rPr lang="en-US" sz="2200" b="1" dirty="0" smtClean="0">
                <a:solidFill>
                  <a:srgbClr val="C00000"/>
                </a:solidFill>
                <a:latin typeface="Times New Roman" pitchFamily="18" charset="0"/>
                <a:cs typeface="Times New Roman" pitchFamily="18" charset="0"/>
              </a:rPr>
              <a:t>http://www.teachthought.com/technology/4-benefits-to-cloud-based-learning/</a:t>
            </a:r>
            <a:endParaRPr lang="en-US" sz="2200" b="1" dirty="0">
              <a:solidFill>
                <a:srgbClr val="C00000"/>
              </a:solidFill>
              <a:latin typeface="Times New Roman" pitchFamily="18" charset="0"/>
              <a:cs typeface="Times New Roman" pitchFamily="18" charset="0"/>
            </a:endParaRPr>
          </a:p>
        </p:txBody>
      </p:sp>
      <p:sp>
        <p:nvSpPr>
          <p:cNvPr id="3" name="Title 2"/>
          <p:cNvSpPr>
            <a:spLocks noGrp="1"/>
          </p:cNvSpPr>
          <p:nvPr>
            <p:ph type="title"/>
          </p:nvPr>
        </p:nvSpPr>
        <p:spPr>
          <a:xfrm>
            <a:off x="304800" y="0"/>
            <a:ext cx="8686800" cy="1417638"/>
          </a:xfrm>
        </p:spPr>
        <p:txBody>
          <a:bodyPr>
            <a:normAutofit/>
          </a:bodyPr>
          <a:lstStyle/>
          <a:p>
            <a:pPr algn="ctr"/>
            <a:r>
              <a:rPr lang="en-US" sz="4400"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t>Cloud Based Learning</a:t>
            </a:r>
            <a:endParaRPr lang="en-US" sz="4400" dirty="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endParaRPr>
          </a:p>
        </p:txBody>
      </p:sp>
      <p:pic>
        <p:nvPicPr>
          <p:cNvPr id="5" name="Picture 4"/>
          <p:cNvPicPr/>
          <p:nvPr/>
        </p:nvPicPr>
        <p:blipFill>
          <a:blip r:embed="rId5" cstate="print"/>
          <a:srcRect/>
          <a:stretch>
            <a:fillRect/>
          </a:stretch>
        </p:blipFill>
        <p:spPr bwMode="auto">
          <a:xfrm>
            <a:off x="7696200" y="5867400"/>
            <a:ext cx="1447800" cy="990600"/>
          </a:xfrm>
          <a:prstGeom prst="rect">
            <a:avLst/>
          </a:prstGeom>
          <a:noFill/>
          <a:ln w="9525">
            <a:noFill/>
            <a:miter lim="800000"/>
            <a:headEnd/>
            <a:tailEnd/>
          </a:ln>
        </p:spPr>
      </p:pic>
      <p:pic>
        <p:nvPicPr>
          <p:cNvPr id="8" name="Picture 7" descr="blnkarro.gif"/>
          <p:cNvPicPr>
            <a:picLocks noChangeAspect="1"/>
          </p:cNvPicPr>
          <p:nvPr/>
        </p:nvPicPr>
        <p:blipFill>
          <a:blip r:embed="rId6" cstate="print"/>
          <a:stretch>
            <a:fillRect/>
          </a:stretch>
        </p:blipFill>
        <p:spPr>
          <a:xfrm>
            <a:off x="0" y="5257800"/>
            <a:ext cx="457201" cy="609600"/>
          </a:xfrm>
          <a:prstGeom prst="rect">
            <a:avLst/>
          </a:prstGeom>
        </p:spPr>
      </p:pic>
    </p:spTree>
  </p:cSld>
  <p:clrMapOvr>
    <a:masterClrMapping/>
  </p:clrMapOvr>
  <p:transition advClick="0" advTm="2485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par>
                          <p:cTn id="15" fill="hold">
                            <p:stCondLst>
                              <p:cond delay="3000"/>
                            </p:stCondLst>
                            <p:childTnLst>
                              <p:par>
                                <p:cTn id="16" presetID="42" presetClass="entr" presetSubtype="0" fill="hold" nodeType="after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1000"/>
                                        <p:tgtEl>
                                          <p:spTgt spid="2">
                                            <p:txEl>
                                              <p:pRg st="7" end="7"/>
                                            </p:txEl>
                                          </p:spTgt>
                                        </p:tgtEl>
                                      </p:cBhvr>
                                    </p:animEffect>
                                    <p:anim calcmode="lin" valueType="num">
                                      <p:cBhvr>
                                        <p:cTn id="1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imated_star4.gif"/>
          <p:cNvPicPr>
            <a:picLocks noChangeAspect="1"/>
          </p:cNvPicPr>
          <p:nvPr/>
        </p:nvPicPr>
        <p:blipFill>
          <a:blip r:embed="rId2" cstate="print"/>
          <a:stretch>
            <a:fillRect/>
          </a:stretch>
        </p:blipFill>
        <p:spPr>
          <a:xfrm>
            <a:off x="228600" y="5410200"/>
            <a:ext cx="495300" cy="49530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0" y="0"/>
            <a:ext cx="990600" cy="914400"/>
          </a:xfrm>
          <a:prstGeom prst="rect">
            <a:avLst/>
          </a:prstGeom>
          <a:noFill/>
          <a:ln w="9525">
            <a:noFill/>
            <a:miter lim="800000"/>
            <a:headEnd/>
            <a:tailEnd/>
          </a:ln>
          <a:effectLst/>
        </p:spPr>
      </p:pic>
      <p:pic>
        <p:nvPicPr>
          <p:cNvPr id="5" name="Picture 4"/>
          <p:cNvPicPr/>
          <p:nvPr/>
        </p:nvPicPr>
        <p:blipFill>
          <a:blip r:embed="rId4" cstate="print"/>
          <a:srcRect/>
          <a:stretch>
            <a:fillRect/>
          </a:stretch>
        </p:blipFill>
        <p:spPr bwMode="auto">
          <a:xfrm>
            <a:off x="7696200" y="5867400"/>
            <a:ext cx="1447800" cy="990600"/>
          </a:xfrm>
          <a:prstGeom prst="rect">
            <a:avLst/>
          </a:prstGeom>
          <a:noFill/>
          <a:ln w="9525">
            <a:noFill/>
            <a:miter lim="800000"/>
            <a:headEnd/>
            <a:tailEnd/>
          </a:ln>
        </p:spPr>
      </p:pic>
      <p:sp>
        <p:nvSpPr>
          <p:cNvPr id="2" name="Content Placeholder 1"/>
          <p:cNvSpPr>
            <a:spLocks noGrp="1"/>
          </p:cNvSpPr>
          <p:nvPr>
            <p:ph idx="1"/>
          </p:nvPr>
        </p:nvSpPr>
        <p:spPr>
          <a:xfrm>
            <a:off x="152400" y="1143000"/>
            <a:ext cx="8839200" cy="5715000"/>
          </a:xfrm>
        </p:spPr>
        <p:txBody>
          <a:bodyPr>
            <a:normAutofit fontScale="25000" lnSpcReduction="20000"/>
          </a:bodyPr>
          <a:lstStyle/>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pPr>
              <a:buNone/>
            </a:pPr>
            <a:endParaRPr lang="en-US" sz="11600" dirty="0" smtClean="0">
              <a:effectLst>
                <a:glow rad="228600">
                  <a:schemeClr val="accent1">
                    <a:satMod val="175000"/>
                    <a:alpha val="40000"/>
                  </a:schemeClr>
                </a:glow>
              </a:effectLst>
              <a:latin typeface="Times New Roman" pitchFamily="18" charset="0"/>
              <a:cs typeface="Times New Roman" pitchFamily="18" charset="0"/>
            </a:endParaRPr>
          </a:p>
          <a:p>
            <a:r>
              <a:rPr lang="en-US" sz="11600" dirty="0" smtClean="0">
                <a:effectLst>
                  <a:glow rad="228600">
                    <a:schemeClr val="accent1">
                      <a:satMod val="175000"/>
                      <a:alpha val="40000"/>
                    </a:schemeClr>
                  </a:glow>
                </a:effectLst>
                <a:latin typeface="Comic Sans MS" pitchFamily="66" charset="0"/>
                <a:cs typeface="Times New Roman" pitchFamily="18" charset="0"/>
              </a:rPr>
              <a:t>Wireless Charging Technology </a:t>
            </a:r>
            <a:r>
              <a:rPr lang="en-US" sz="11600" dirty="0" smtClean="0">
                <a:latin typeface="Comic Sans MS" pitchFamily="66" charset="0"/>
                <a:cs typeface="Times New Roman" pitchFamily="18" charset="0"/>
              </a:rPr>
              <a:t>facilitates the transmission of electrical energy from a power source to an electrical load without connecting wires. The technology is useful in cases where wires are hazardous, impossible to connect, or simply inconvenient.</a:t>
            </a:r>
          </a:p>
          <a:p>
            <a:pPr>
              <a:buNone/>
            </a:pPr>
            <a:r>
              <a:rPr lang="en-US" sz="11600" dirty="0" smtClean="0">
                <a:effectLst>
                  <a:glow rad="228600">
                    <a:schemeClr val="accent1">
                      <a:satMod val="175000"/>
                      <a:alpha val="40000"/>
                    </a:schemeClr>
                  </a:glow>
                </a:effectLst>
                <a:latin typeface="Comic Sans MS" pitchFamily="66" charset="0"/>
                <a:cs typeface="Times New Roman" pitchFamily="18" charset="0"/>
              </a:rPr>
              <a:t>   Wireless Power</a:t>
            </a:r>
          </a:p>
          <a:p>
            <a:endParaRPr lang="en-US" sz="11600" dirty="0" smtClean="0">
              <a:latin typeface="Times New Roman" pitchFamily="18" charset="0"/>
              <a:cs typeface="Times New Roman" pitchFamily="18" charset="0"/>
            </a:endParaRPr>
          </a:p>
          <a:p>
            <a:pPr>
              <a:buNone/>
            </a:pPr>
            <a:endParaRPr lang="en-US" sz="2900" b="1" dirty="0" smtClean="0">
              <a:solidFill>
                <a:srgbClr val="C00000"/>
              </a:solidFill>
            </a:endParaRPr>
          </a:p>
          <a:p>
            <a:r>
              <a:rPr lang="en-US" sz="5600" b="1" dirty="0" smtClean="0">
                <a:solidFill>
                  <a:srgbClr val="C00000"/>
                </a:solidFill>
                <a:latin typeface="Times New Roman" pitchFamily="18" charset="0"/>
                <a:cs typeface="Times New Roman" pitchFamily="18" charset="0"/>
              </a:rPr>
              <a:t>http://</a:t>
            </a:r>
            <a:r>
              <a:rPr lang="en-US" sz="5600" b="1" dirty="0" err="1" smtClean="0">
                <a:solidFill>
                  <a:srgbClr val="C00000"/>
                </a:solidFill>
                <a:latin typeface="Times New Roman" pitchFamily="18" charset="0"/>
                <a:cs typeface="Times New Roman" pitchFamily="18" charset="0"/>
              </a:rPr>
              <a:t>www.idt.com</a:t>
            </a:r>
            <a:r>
              <a:rPr lang="en-US" sz="5600" b="1" dirty="0" smtClean="0">
                <a:solidFill>
                  <a:srgbClr val="C00000"/>
                </a:solidFill>
                <a:latin typeface="Times New Roman" pitchFamily="18" charset="0"/>
                <a:cs typeface="Times New Roman" pitchFamily="18" charset="0"/>
              </a:rPr>
              <a:t>/products/power-management/wireless-power-transmitter-and-receiver-solution</a:t>
            </a:r>
            <a:r>
              <a:rPr lang="en-US" sz="3200" b="1" dirty="0" smtClean="0">
                <a:solidFill>
                  <a:srgbClr val="C00000"/>
                </a:solidFill>
                <a:latin typeface="Times New Roman" pitchFamily="18" charset="0"/>
                <a:cs typeface="Times New Roman" pitchFamily="18" charset="0"/>
              </a:rPr>
              <a:t>s</a:t>
            </a:r>
          </a:p>
          <a:p>
            <a:endParaRPr lang="en-US" sz="2900" b="1" dirty="0" smtClean="0">
              <a:solidFill>
                <a:srgbClr val="C00000"/>
              </a:solidFill>
            </a:endParaRPr>
          </a:p>
        </p:txBody>
      </p:sp>
      <p:sp>
        <p:nvSpPr>
          <p:cNvPr id="3" name="Title 2"/>
          <p:cNvSpPr>
            <a:spLocks noGrp="1"/>
          </p:cNvSpPr>
          <p:nvPr>
            <p:ph type="title"/>
          </p:nvPr>
        </p:nvSpPr>
        <p:spPr>
          <a:xfrm>
            <a:off x="0" y="0"/>
            <a:ext cx="8991600" cy="1295400"/>
          </a:xfrm>
        </p:spPr>
        <p:txBody>
          <a:bodyPr>
            <a:normAutofit/>
          </a:bodyPr>
          <a:lstStyle/>
          <a:p>
            <a:pPr algn="ctr"/>
            <a:r>
              <a:rPr lang="en-US" sz="4000"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t>Wireless Charging Technology</a:t>
            </a:r>
            <a:endParaRPr lang="en-US" sz="4000" dirty="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endParaRPr>
          </a:p>
        </p:txBody>
      </p:sp>
      <p:pic>
        <p:nvPicPr>
          <p:cNvPr id="20481" name="Picture 1" descr="C:\Users\user\Pictures\wireless-charging.png"/>
          <p:cNvPicPr>
            <a:picLocks noChangeAspect="1" noChangeArrowheads="1"/>
          </p:cNvPicPr>
          <p:nvPr/>
        </p:nvPicPr>
        <p:blipFill>
          <a:blip r:embed="rId5" cstate="print"/>
          <a:srcRect/>
          <a:stretch>
            <a:fillRect/>
          </a:stretch>
        </p:blipFill>
        <p:spPr bwMode="auto">
          <a:xfrm>
            <a:off x="228600" y="1219200"/>
            <a:ext cx="4114800" cy="1905000"/>
          </a:xfrm>
          <a:prstGeom prst="rect">
            <a:avLst/>
          </a:prstGeom>
          <a:noFill/>
        </p:spPr>
      </p:pic>
    </p:spTree>
  </p:cSld>
  <p:clrMapOvr>
    <a:masterClrMapping/>
  </p:clrMapOvr>
  <p:transition advClick="0" advTm="24744">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0481"/>
                                        </p:tgtEl>
                                        <p:attrNameLst>
                                          <p:attrName>style.visibility</p:attrName>
                                        </p:attrNameLst>
                                      </p:cBhvr>
                                      <p:to>
                                        <p:strVal val="visible"/>
                                      </p:to>
                                    </p:set>
                                    <p:animEffect transition="in" filter="circle(in)">
                                      <p:cBhvr>
                                        <p:cTn id="11" dur="2000"/>
                                        <p:tgtEl>
                                          <p:spTgt spid="20481"/>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animEffect transition="in" filter="circle(in)">
                                      <p:cBhvr>
                                        <p:cTn id="15" dur="2000"/>
                                        <p:tgtEl>
                                          <p:spTgt spid="2">
                                            <p:txEl>
                                              <p:pRg st="13" end="13"/>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animEffect transition="in" filter="circle(in)">
                                      <p:cBhvr>
                                        <p:cTn id="19" dur="2000"/>
                                        <p:tgtEl>
                                          <p:spTgt spid="2">
                                            <p:txEl>
                                              <p:pRg st="14" end="14"/>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2">
                                            <p:txEl>
                                              <p:pRg st="17" end="17"/>
                                            </p:txEl>
                                          </p:spTgt>
                                        </p:tgtEl>
                                        <p:attrNameLst>
                                          <p:attrName>style.visibility</p:attrName>
                                        </p:attrNameLst>
                                      </p:cBhvr>
                                      <p:to>
                                        <p:strVal val="visible"/>
                                      </p:to>
                                    </p:set>
                                    <p:animEffect transition="in" filter="circle(in)">
                                      <p:cBhvr>
                                        <p:cTn id="23" dur="20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imated_star4.gif"/>
          <p:cNvPicPr>
            <a:picLocks noChangeAspect="1"/>
          </p:cNvPicPr>
          <p:nvPr/>
        </p:nvPicPr>
        <p:blipFill>
          <a:blip r:embed="rId2" cstate="print"/>
          <a:stretch>
            <a:fillRect/>
          </a:stretch>
        </p:blipFill>
        <p:spPr>
          <a:xfrm>
            <a:off x="0" y="4419600"/>
            <a:ext cx="609600" cy="495300"/>
          </a:xfrm>
          <a:prstGeom prst="rect">
            <a:avLst/>
          </a:prstGeom>
        </p:spPr>
      </p:pic>
      <p:pic>
        <p:nvPicPr>
          <p:cNvPr id="5" name="Picture 4"/>
          <p:cNvPicPr/>
          <p:nvPr/>
        </p:nvPicPr>
        <p:blipFill>
          <a:blip r:embed="rId3" cstate="print"/>
          <a:srcRect/>
          <a:stretch>
            <a:fillRect/>
          </a:stretch>
        </p:blipFill>
        <p:spPr bwMode="auto">
          <a:xfrm>
            <a:off x="7696200" y="5867400"/>
            <a:ext cx="1447800" cy="990600"/>
          </a:xfrm>
          <a:prstGeom prst="rect">
            <a:avLst/>
          </a:prstGeom>
          <a:noFill/>
          <a:ln w="9525">
            <a:noFill/>
            <a:miter lim="800000"/>
            <a:headEnd/>
            <a:tailEnd/>
          </a:ln>
        </p:spPr>
      </p:pic>
      <p:sp>
        <p:nvSpPr>
          <p:cNvPr id="2" name="Content Placeholder 1"/>
          <p:cNvSpPr>
            <a:spLocks noGrp="1"/>
          </p:cNvSpPr>
          <p:nvPr>
            <p:ph idx="1"/>
          </p:nvPr>
        </p:nvSpPr>
        <p:spPr>
          <a:xfrm>
            <a:off x="0" y="838200"/>
            <a:ext cx="8915400" cy="5867400"/>
          </a:xfrm>
        </p:spPr>
        <p:txBody>
          <a:bodyPr>
            <a:normAutofit fontScale="47500" lnSpcReduction="20000"/>
          </a:bodyPr>
          <a:lstStyle/>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sz="3500" dirty="0" smtClean="0">
              <a:latin typeface="Times New Roman" pitchFamily="18" charset="0"/>
              <a:cs typeface="Times New Roman" pitchFamily="18" charset="0"/>
            </a:endParaRPr>
          </a:p>
          <a:p>
            <a:endParaRPr lang="en-US" sz="3500" dirty="0" smtClean="0">
              <a:latin typeface="Times New Roman" pitchFamily="18" charset="0"/>
              <a:cs typeface="Times New Roman" pitchFamily="18" charset="0"/>
            </a:endParaRPr>
          </a:p>
          <a:p>
            <a:endParaRPr lang="en-US" sz="4800" dirty="0" smtClean="0">
              <a:effectLst>
                <a:glow rad="228600">
                  <a:schemeClr val="accent1">
                    <a:satMod val="175000"/>
                    <a:alpha val="40000"/>
                  </a:schemeClr>
                </a:glow>
              </a:effectLst>
              <a:latin typeface="Comic Sans MS" pitchFamily="66" charset="0"/>
              <a:cs typeface="Times New Roman" pitchFamily="18" charset="0"/>
            </a:endParaRPr>
          </a:p>
          <a:p>
            <a:r>
              <a:rPr lang="en-US" sz="5700" dirty="0" smtClean="0">
                <a:effectLst>
                  <a:glow rad="228600">
                    <a:schemeClr val="accent1">
                      <a:satMod val="175000"/>
                      <a:alpha val="40000"/>
                    </a:schemeClr>
                  </a:glow>
                </a:effectLst>
                <a:latin typeface="Comic Sans MS" pitchFamily="66" charset="0"/>
                <a:cs typeface="Times New Roman" pitchFamily="18" charset="0"/>
              </a:rPr>
              <a:t>Flexible Display </a:t>
            </a:r>
            <a:r>
              <a:rPr lang="en-US" sz="5700" dirty="0" smtClean="0">
                <a:latin typeface="Comic Sans MS" pitchFamily="66" charset="0"/>
                <a:cs typeface="Times New Roman" pitchFamily="18" charset="0"/>
              </a:rPr>
              <a:t>–A display which is flexible in nature and can be applied to technology in </a:t>
            </a:r>
            <a:r>
              <a:rPr lang="en-US" sz="5700" dirty="0" smtClean="0">
                <a:latin typeface="Comic Sans MS" pitchFamily="66" charset="0"/>
                <a:cs typeface="Times New Roman" pitchFamily="18" charset="0"/>
                <a:hlinkClick r:id="rId4" tooltip="E-book reader"/>
              </a:rPr>
              <a:t>e-readers</a:t>
            </a:r>
            <a:r>
              <a:rPr lang="en-US" sz="5700" dirty="0" smtClean="0">
                <a:latin typeface="Comic Sans MS" pitchFamily="66" charset="0"/>
                <a:cs typeface="Times New Roman" pitchFamily="18" charset="0"/>
              </a:rPr>
              <a:t>, </a:t>
            </a:r>
            <a:r>
              <a:rPr lang="en-US" sz="5700" dirty="0" smtClean="0">
                <a:latin typeface="Comic Sans MS" pitchFamily="66" charset="0"/>
                <a:cs typeface="Times New Roman" pitchFamily="18" charset="0"/>
                <a:hlinkClick r:id="rId5" tooltip="Mobile phone"/>
              </a:rPr>
              <a:t>mobile phones</a:t>
            </a:r>
            <a:r>
              <a:rPr lang="en-US" sz="5700" dirty="0" smtClean="0">
                <a:latin typeface="Comic Sans MS" pitchFamily="66" charset="0"/>
                <a:cs typeface="Times New Roman" pitchFamily="18" charset="0"/>
              </a:rPr>
              <a:t> and other </a:t>
            </a:r>
            <a:r>
              <a:rPr lang="en-US" sz="5700" dirty="0" smtClean="0">
                <a:latin typeface="Comic Sans MS" pitchFamily="66" charset="0"/>
                <a:cs typeface="Times New Roman" pitchFamily="18" charset="0"/>
                <a:hlinkClick r:id="rId6" tooltip="Consumer electronics"/>
              </a:rPr>
              <a:t>consumer electronics</a:t>
            </a:r>
            <a:r>
              <a:rPr lang="en-US" sz="5700" dirty="0" smtClean="0">
                <a:effectLst/>
                <a:latin typeface="Comic Sans MS" pitchFamily="66" charset="0"/>
                <a:cs typeface="Times New Roman" pitchFamily="18" charset="0"/>
              </a:rPr>
              <a:t> .</a:t>
            </a:r>
            <a:endParaRPr lang="en-US" sz="4800" dirty="0" smtClean="0">
              <a:effectLst/>
              <a:latin typeface="Comic Sans MS" pitchFamily="66" charset="0"/>
              <a:cs typeface="Times New Roman" pitchFamily="18" charset="0"/>
            </a:endParaRPr>
          </a:p>
          <a:p>
            <a:pPr>
              <a:buNone/>
            </a:pPr>
            <a:r>
              <a:rPr lang="en-US" sz="4800" dirty="0" smtClean="0">
                <a:effectLst>
                  <a:glow rad="228600">
                    <a:schemeClr val="accent1">
                      <a:satMod val="175000"/>
                      <a:alpha val="40000"/>
                    </a:schemeClr>
                  </a:glow>
                </a:effectLst>
                <a:latin typeface="Comic Sans MS" pitchFamily="66" charset="0"/>
                <a:cs typeface="Times New Roman" pitchFamily="18" charset="0"/>
              </a:rPr>
              <a:t>    </a:t>
            </a:r>
          </a:p>
          <a:p>
            <a:pPr>
              <a:buNone/>
            </a:pPr>
            <a:r>
              <a:rPr lang="en-US" sz="4800" dirty="0" smtClean="0">
                <a:effectLst>
                  <a:glow rad="228600">
                    <a:schemeClr val="accent1">
                      <a:satMod val="175000"/>
                      <a:alpha val="40000"/>
                    </a:schemeClr>
                  </a:glow>
                </a:effectLst>
                <a:latin typeface="Comic Sans MS" pitchFamily="66" charset="0"/>
                <a:cs typeface="Times New Roman" pitchFamily="18" charset="0"/>
              </a:rPr>
              <a:t>   Flexible Screens</a:t>
            </a:r>
          </a:p>
          <a:p>
            <a:endParaRPr lang="en-US" b="1" dirty="0" smtClean="0">
              <a:solidFill>
                <a:srgbClr val="C00000"/>
              </a:solidFill>
            </a:endParaRPr>
          </a:p>
          <a:p>
            <a:endParaRPr lang="en-US" b="1" dirty="0" smtClean="0">
              <a:solidFill>
                <a:srgbClr val="C00000"/>
              </a:solidFill>
            </a:endParaRPr>
          </a:p>
          <a:p>
            <a:endParaRPr lang="en-US" b="1" dirty="0" smtClean="0">
              <a:solidFill>
                <a:srgbClr val="C00000"/>
              </a:solidFill>
            </a:endParaRPr>
          </a:p>
          <a:p>
            <a:endParaRPr lang="en-US" sz="2200" b="1" dirty="0" smtClean="0">
              <a:solidFill>
                <a:srgbClr val="C00000"/>
              </a:solidFill>
            </a:endParaRPr>
          </a:p>
          <a:p>
            <a:endParaRPr lang="en-US" sz="2200" b="1" dirty="0" smtClean="0">
              <a:solidFill>
                <a:srgbClr val="C00000"/>
              </a:solidFill>
            </a:endParaRPr>
          </a:p>
          <a:p>
            <a:r>
              <a:rPr lang="en-US" sz="2200" b="1" dirty="0" smtClean="0">
                <a:solidFill>
                  <a:srgbClr val="C00000"/>
                </a:solidFill>
                <a:latin typeface="Times New Roman" pitchFamily="18" charset="0"/>
                <a:cs typeface="Times New Roman" pitchFamily="18" charset="0"/>
              </a:rPr>
              <a:t>http://news.cnet.com/8301-1035_3-57607171-94/what-you-should-know-about-flexible-displays-faq/</a:t>
            </a:r>
          </a:p>
          <a:p>
            <a:endParaRPr lang="en-US" dirty="0" smtClean="0"/>
          </a:p>
          <a:p>
            <a:endParaRPr lang="en-US" dirty="0"/>
          </a:p>
        </p:txBody>
      </p:sp>
      <p:sp>
        <p:nvSpPr>
          <p:cNvPr id="3" name="Title 2"/>
          <p:cNvSpPr>
            <a:spLocks noGrp="1"/>
          </p:cNvSpPr>
          <p:nvPr>
            <p:ph type="title"/>
          </p:nvPr>
        </p:nvSpPr>
        <p:spPr>
          <a:xfrm>
            <a:off x="304800" y="152400"/>
            <a:ext cx="8382000" cy="914400"/>
          </a:xfrm>
        </p:spPr>
        <p:txBody>
          <a:bodyPr>
            <a:normAutofit fontScale="90000"/>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900"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t>Flexible Display</a:t>
            </a:r>
            <a:r>
              <a:rPr lang="en-US" dirty="0" smtClean="0"/>
              <a:t/>
            </a:r>
            <a:br>
              <a:rPr lang="en-US" dirty="0" smtClean="0"/>
            </a:br>
            <a:endParaRPr lang="en-US" dirty="0"/>
          </a:p>
        </p:txBody>
      </p:sp>
      <p:pic>
        <p:nvPicPr>
          <p:cNvPr id="4" name="Picture 1" descr="C:\Users\user\Pictures\Flexible_display.jpg"/>
          <p:cNvPicPr>
            <a:picLocks noChangeAspect="1" noChangeArrowheads="1"/>
          </p:cNvPicPr>
          <p:nvPr/>
        </p:nvPicPr>
        <p:blipFill>
          <a:blip r:embed="rId7" cstate="print"/>
          <a:srcRect/>
          <a:stretch>
            <a:fillRect/>
          </a:stretch>
        </p:blipFill>
        <p:spPr bwMode="auto">
          <a:xfrm>
            <a:off x="304800" y="990600"/>
            <a:ext cx="2667000" cy="1676400"/>
          </a:xfrm>
          <a:prstGeom prst="rect">
            <a:avLst/>
          </a:prstGeom>
          <a:noFill/>
        </p:spPr>
      </p:pic>
      <p:pic>
        <p:nvPicPr>
          <p:cNvPr id="8" name="Picture 2"/>
          <p:cNvPicPr>
            <a:picLocks noChangeAspect="1" noChangeArrowheads="1"/>
          </p:cNvPicPr>
          <p:nvPr/>
        </p:nvPicPr>
        <p:blipFill>
          <a:blip r:embed="rId8" cstate="print"/>
          <a:srcRect/>
          <a:stretch>
            <a:fillRect/>
          </a:stretch>
        </p:blipFill>
        <p:spPr bwMode="auto">
          <a:xfrm>
            <a:off x="0" y="0"/>
            <a:ext cx="914400" cy="838200"/>
          </a:xfrm>
          <a:prstGeom prst="rect">
            <a:avLst/>
          </a:prstGeom>
          <a:noFill/>
          <a:ln w="9525">
            <a:noFill/>
            <a:miter lim="800000"/>
            <a:headEnd/>
            <a:tailEnd/>
          </a:ln>
          <a:effectLst/>
        </p:spPr>
      </p:pic>
    </p:spTree>
  </p:cSld>
  <p:clrMapOvr>
    <a:masterClrMapping/>
  </p:clrMapOvr>
  <p:transition advClick="0" advTm="2507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Effect transition="in" filter="wipe(down)">
                                      <p:cBhvr>
                                        <p:cTn id="15" dur="500"/>
                                        <p:tgtEl>
                                          <p:spTgt spid="2">
                                            <p:txEl>
                                              <p:pRg st="9" end="9"/>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wipe(down)">
                                      <p:cBhvr>
                                        <p:cTn id="19" dur="500"/>
                                        <p:tgtEl>
                                          <p:spTgt spid="2">
                                            <p:txEl>
                                              <p:pRg st="10" end="10"/>
                                            </p:txEl>
                                          </p:spTgt>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Effect transition="in" filter="wipe(down)">
                                      <p:cBhvr>
                                        <p:cTn id="23"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lnkarro.gif"/>
          <p:cNvPicPr>
            <a:picLocks noChangeAspect="1"/>
          </p:cNvPicPr>
          <p:nvPr/>
        </p:nvPicPr>
        <p:blipFill>
          <a:blip r:embed="rId2" cstate="print"/>
          <a:stretch>
            <a:fillRect/>
          </a:stretch>
        </p:blipFill>
        <p:spPr>
          <a:xfrm>
            <a:off x="0" y="5486400"/>
            <a:ext cx="685800" cy="609600"/>
          </a:xfrm>
          <a:prstGeom prst="rect">
            <a:avLst/>
          </a:prstGeom>
        </p:spPr>
      </p:pic>
      <p:pic>
        <p:nvPicPr>
          <p:cNvPr id="5" name="Picture 4"/>
          <p:cNvPicPr/>
          <p:nvPr/>
        </p:nvPicPr>
        <p:blipFill>
          <a:blip r:embed="rId3" cstate="print"/>
          <a:srcRect/>
          <a:stretch>
            <a:fillRect/>
          </a:stretch>
        </p:blipFill>
        <p:spPr bwMode="auto">
          <a:xfrm>
            <a:off x="7696200" y="5867400"/>
            <a:ext cx="1447800" cy="990600"/>
          </a:xfrm>
          <a:prstGeom prst="rect">
            <a:avLst/>
          </a:prstGeom>
          <a:noFill/>
          <a:ln w="9525">
            <a:noFill/>
            <a:miter lim="800000"/>
            <a:headEnd/>
            <a:tailEnd/>
          </a:ln>
        </p:spPr>
      </p:pic>
      <p:sp>
        <p:nvSpPr>
          <p:cNvPr id="2" name="Content Placeholder 1"/>
          <p:cNvSpPr>
            <a:spLocks noGrp="1"/>
          </p:cNvSpPr>
          <p:nvPr>
            <p:ph idx="1"/>
          </p:nvPr>
        </p:nvSpPr>
        <p:spPr>
          <a:xfrm>
            <a:off x="152400" y="1143000"/>
            <a:ext cx="8839200" cy="5562600"/>
          </a:xfrm>
        </p:spPr>
        <p:txBody>
          <a:bodyPr>
            <a:normAutofit fontScale="2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14400" dirty="0" smtClean="0">
                <a:effectLst>
                  <a:glow rad="228600">
                    <a:schemeClr val="accent1">
                      <a:satMod val="175000"/>
                      <a:alpha val="40000"/>
                    </a:schemeClr>
                  </a:glow>
                </a:effectLst>
                <a:latin typeface="Comic Sans MS" pitchFamily="66" charset="0"/>
                <a:cs typeface="Times New Roman" pitchFamily="18" charset="0"/>
              </a:rPr>
              <a:t>3D Printing</a:t>
            </a:r>
            <a:r>
              <a:rPr lang="en-US" sz="14400" baseline="30000" dirty="0" smtClean="0">
                <a:effectLst>
                  <a:glow rad="228600">
                    <a:schemeClr val="accent1">
                      <a:satMod val="175000"/>
                      <a:alpha val="40000"/>
                    </a:schemeClr>
                  </a:glow>
                </a:effectLst>
                <a:latin typeface="Comic Sans MS" pitchFamily="66" charset="0"/>
                <a:cs typeface="Times New Roman" pitchFamily="18" charset="0"/>
              </a:rPr>
              <a:t> </a:t>
            </a:r>
            <a:r>
              <a:rPr lang="en-US" sz="14400" dirty="0" smtClean="0">
                <a:latin typeface="Comic Sans MS" pitchFamily="66" charset="0"/>
                <a:cs typeface="Times New Roman" pitchFamily="18" charset="0"/>
              </a:rPr>
              <a:t>–A process of making a </a:t>
            </a:r>
            <a:r>
              <a:rPr lang="en-US" sz="14400" dirty="0" smtClean="0">
                <a:latin typeface="Comic Sans MS" pitchFamily="66" charset="0"/>
                <a:cs typeface="Times New Roman" pitchFamily="18" charset="0"/>
                <a:hlinkClick r:id="rId4" tooltip="Three-dimensional space"/>
              </a:rPr>
              <a:t>three-dimensional</a:t>
            </a:r>
            <a:r>
              <a:rPr lang="en-US" sz="14400" dirty="0" smtClean="0">
                <a:latin typeface="Comic Sans MS" pitchFamily="66" charset="0"/>
                <a:cs typeface="Times New Roman" pitchFamily="18" charset="0"/>
              </a:rPr>
              <a:t> solid object of virtually any shape from a </a:t>
            </a:r>
            <a:r>
              <a:rPr lang="en-US" sz="14400" dirty="0" smtClean="0">
                <a:latin typeface="Comic Sans MS" pitchFamily="66" charset="0"/>
                <a:cs typeface="Times New Roman" pitchFamily="18" charset="0"/>
                <a:hlinkClick r:id="rId5" tooltip="Model-based definition"/>
              </a:rPr>
              <a:t>digital model</a:t>
            </a:r>
            <a:r>
              <a:rPr lang="en-US" sz="14400" dirty="0" smtClean="0">
                <a:latin typeface="Comic Sans MS" pitchFamily="66" charset="0"/>
                <a:cs typeface="Times New Roman" pitchFamily="18" charset="0"/>
              </a:rPr>
              <a:t> where successive layers of material are laid down in different shapes.</a:t>
            </a:r>
          </a:p>
          <a:p>
            <a:pPr>
              <a:buNone/>
            </a:pPr>
            <a:r>
              <a:rPr lang="en-US" sz="14400" dirty="0" smtClean="0">
                <a:effectLst>
                  <a:glow rad="228600">
                    <a:schemeClr val="accent1">
                      <a:satMod val="175000"/>
                      <a:alpha val="40000"/>
                    </a:schemeClr>
                  </a:glow>
                </a:effectLst>
                <a:latin typeface="Comic Sans MS" pitchFamily="66" charset="0"/>
                <a:cs typeface="Times New Roman" pitchFamily="18" charset="0"/>
              </a:rPr>
              <a:t>   </a:t>
            </a:r>
            <a:r>
              <a:rPr lang="en-US" sz="14400" dirty="0" err="1" smtClean="0">
                <a:effectLst>
                  <a:glow rad="228600">
                    <a:schemeClr val="accent1">
                      <a:satMod val="175000"/>
                      <a:alpha val="40000"/>
                    </a:schemeClr>
                  </a:glow>
                </a:effectLst>
                <a:latin typeface="Comic Sans MS" pitchFamily="66" charset="0"/>
                <a:cs typeface="Times New Roman" pitchFamily="18" charset="0"/>
              </a:rPr>
              <a:t>3D</a:t>
            </a:r>
            <a:r>
              <a:rPr lang="en-US" sz="14400" dirty="0" smtClean="0">
                <a:effectLst>
                  <a:glow rad="228600">
                    <a:schemeClr val="accent1">
                      <a:satMod val="175000"/>
                      <a:alpha val="40000"/>
                    </a:schemeClr>
                  </a:glow>
                </a:effectLst>
                <a:latin typeface="Comic Sans MS" pitchFamily="66" charset="0"/>
                <a:cs typeface="Times New Roman" pitchFamily="18" charset="0"/>
              </a:rPr>
              <a:t> Photography</a:t>
            </a:r>
            <a:endParaRPr lang="en-US" sz="5600" dirty="0" smtClean="0">
              <a:solidFill>
                <a:srgbClr val="FF0000"/>
              </a:solidFill>
            </a:endParaRPr>
          </a:p>
          <a:p>
            <a:r>
              <a:rPr lang="en-US" sz="5600" b="1" dirty="0" smtClean="0">
                <a:solidFill>
                  <a:srgbClr val="C00000"/>
                </a:solidFill>
                <a:latin typeface="Times New Roman" pitchFamily="18" charset="0"/>
                <a:cs typeface="Times New Roman" pitchFamily="18" charset="0"/>
              </a:rPr>
              <a:t>http://digital-photography-school.com/photo-magic-3d-photography</a:t>
            </a:r>
          </a:p>
          <a:p>
            <a:r>
              <a:rPr lang="en-US" sz="5600" b="1" dirty="0" smtClean="0">
                <a:solidFill>
                  <a:srgbClr val="C00000"/>
                </a:solidFill>
                <a:latin typeface="Times New Roman" pitchFamily="18" charset="0"/>
                <a:cs typeface="Times New Roman" pitchFamily="18" charset="0"/>
                <a:hlinkClick r:id="rId6"/>
              </a:rPr>
              <a:t>http://www.battelle.org/our-work/consumer-industrial/product-process-development/3d-printing-rapid-prototyping?gclid=CPjQkMiDk7sCFYZi7Aod-G0APA</a:t>
            </a:r>
            <a:endParaRPr lang="en-US" sz="5600" b="1" dirty="0" smtClean="0">
              <a:solidFill>
                <a:srgbClr val="C00000"/>
              </a:solidFill>
              <a:latin typeface="Times New Roman" pitchFamily="18" charset="0"/>
              <a:cs typeface="Times New Roman" pitchFamily="18" charset="0"/>
            </a:endParaRPr>
          </a:p>
          <a:p>
            <a:endParaRPr lang="en-US" dirty="0"/>
          </a:p>
        </p:txBody>
      </p:sp>
      <p:sp>
        <p:nvSpPr>
          <p:cNvPr id="3" name="Title 2"/>
          <p:cNvSpPr>
            <a:spLocks noGrp="1"/>
          </p:cNvSpPr>
          <p:nvPr>
            <p:ph type="title"/>
          </p:nvPr>
        </p:nvSpPr>
        <p:spPr>
          <a:xfrm>
            <a:off x="0" y="0"/>
            <a:ext cx="8991600" cy="1219200"/>
          </a:xfrm>
        </p:spPr>
        <p:txBody>
          <a:bodyPr>
            <a:normAutofit/>
          </a:bodyPr>
          <a:lstStyle/>
          <a:p>
            <a:pPr algn="ctr"/>
            <a:r>
              <a:rPr lang="en-US" sz="4400"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t>3D Technology</a:t>
            </a:r>
            <a:endParaRPr lang="en-US" sz="4400" dirty="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endParaRPr>
          </a:p>
        </p:txBody>
      </p:sp>
      <p:pic>
        <p:nvPicPr>
          <p:cNvPr id="19458" name="Picture 2" descr="C:\Users\user\Pictures\3d printer.jpg"/>
          <p:cNvPicPr>
            <a:picLocks noChangeAspect="1" noChangeArrowheads="1"/>
          </p:cNvPicPr>
          <p:nvPr/>
        </p:nvPicPr>
        <p:blipFill>
          <a:blip r:embed="rId7" cstate="print"/>
          <a:srcRect/>
          <a:stretch>
            <a:fillRect/>
          </a:stretch>
        </p:blipFill>
        <p:spPr bwMode="auto">
          <a:xfrm>
            <a:off x="381000" y="990600"/>
            <a:ext cx="2619375" cy="1743075"/>
          </a:xfrm>
          <a:prstGeom prst="rect">
            <a:avLst/>
          </a:prstGeom>
          <a:noFill/>
        </p:spPr>
      </p:pic>
      <p:pic>
        <p:nvPicPr>
          <p:cNvPr id="11" name="Picture 2"/>
          <p:cNvPicPr>
            <a:picLocks noChangeAspect="1" noChangeArrowheads="1"/>
          </p:cNvPicPr>
          <p:nvPr/>
        </p:nvPicPr>
        <p:blipFill>
          <a:blip r:embed="rId8" cstate="print"/>
          <a:srcRect/>
          <a:stretch>
            <a:fillRect/>
          </a:stretch>
        </p:blipFill>
        <p:spPr bwMode="auto">
          <a:xfrm>
            <a:off x="0" y="0"/>
            <a:ext cx="990600" cy="838200"/>
          </a:xfrm>
          <a:prstGeom prst="rect">
            <a:avLst/>
          </a:prstGeom>
          <a:noFill/>
          <a:ln w="9525">
            <a:noFill/>
            <a:miter lim="800000"/>
            <a:headEnd/>
            <a:tailEnd/>
          </a:ln>
          <a:effectLst/>
        </p:spPr>
      </p:pic>
    </p:spTree>
  </p:cSld>
  <p:clrMapOvr>
    <a:masterClrMapping/>
  </p:clrMapOvr>
  <p:transition advClick="0" advTm="2631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circle(in)">
                                      <p:cBhvr>
                                        <p:cTn id="11" dur="2000"/>
                                        <p:tgtEl>
                                          <p:spTgt spid="19458"/>
                                        </p:tgtEl>
                                      </p:cBhvr>
                                    </p:animEffect>
                                  </p:childTnLst>
                                </p:cTn>
                              </p:par>
                            </p:childTnLst>
                          </p:cTn>
                        </p:par>
                        <p:par>
                          <p:cTn id="12" fill="hold">
                            <p:stCondLst>
                              <p:cond delay="4000"/>
                            </p:stCondLst>
                            <p:childTnLst>
                              <p:par>
                                <p:cTn id="13" presetID="16" presetClass="entr" presetSubtype="21" fill="hold" nodeType="after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animEffect transition="in" filter="barn(inVertical)">
                                      <p:cBhvr>
                                        <p:cTn id="15" dur="500"/>
                                        <p:tgtEl>
                                          <p:spTgt spid="2">
                                            <p:txEl>
                                              <p:pRg st="13" end="13"/>
                                            </p:txEl>
                                          </p:spTgt>
                                        </p:tgtEl>
                                      </p:cBhvr>
                                    </p:animEffect>
                                  </p:childTnLst>
                                </p:cTn>
                              </p:par>
                            </p:childTnLst>
                          </p:cTn>
                        </p:par>
                        <p:par>
                          <p:cTn id="16" fill="hold">
                            <p:stCondLst>
                              <p:cond delay="4500"/>
                            </p:stCondLst>
                            <p:childTnLst>
                              <p:par>
                                <p:cTn id="17" presetID="16" presetClass="entr" presetSubtype="21" fill="hold" nodeType="after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animEffect transition="in" filter="barn(inVertical)">
                                      <p:cBhvr>
                                        <p:cTn id="1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a:stretch>
            <a:fillRect/>
          </a:stretch>
        </p:blipFill>
        <p:spPr bwMode="auto">
          <a:xfrm>
            <a:off x="7696200" y="5867400"/>
            <a:ext cx="1447800" cy="990600"/>
          </a:xfrm>
          <a:prstGeom prst="rect">
            <a:avLst/>
          </a:prstGeom>
          <a:noFill/>
          <a:ln w="9525">
            <a:noFill/>
            <a:miter lim="800000"/>
            <a:headEnd/>
            <a:tailEnd/>
          </a:ln>
        </p:spPr>
      </p:pic>
      <p:sp>
        <p:nvSpPr>
          <p:cNvPr id="2" name="Content Placeholder 1"/>
          <p:cNvSpPr>
            <a:spLocks noGrp="1"/>
          </p:cNvSpPr>
          <p:nvPr>
            <p:ph idx="1"/>
          </p:nvPr>
        </p:nvSpPr>
        <p:spPr>
          <a:xfrm>
            <a:off x="228600" y="1143000"/>
            <a:ext cx="8763000" cy="5486400"/>
          </a:xfrm>
        </p:spPr>
        <p:txBody>
          <a:bodyPr>
            <a:normAutofit fontScale="25000" lnSpcReduction="20000"/>
          </a:bodyPr>
          <a:lstStyle/>
          <a:p>
            <a:r>
              <a:rPr lang="en-US" dirty="0" smtClean="0"/>
              <a:t>                                  </a:t>
            </a:r>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endParaRPr lang="en-US" sz="11200" dirty="0" smtClean="0">
              <a:effectLst>
                <a:glow rad="228600">
                  <a:schemeClr val="accent1">
                    <a:satMod val="175000"/>
                    <a:alpha val="40000"/>
                  </a:schemeClr>
                </a:glow>
              </a:effectLst>
              <a:latin typeface="Comic Sans MS" pitchFamily="66" charset="0"/>
              <a:cs typeface="Times New Roman" pitchFamily="18" charset="0"/>
            </a:endParaRPr>
          </a:p>
          <a:p>
            <a:r>
              <a:rPr lang="en-US" sz="11200" dirty="0" smtClean="0">
                <a:effectLst>
                  <a:glow rad="228600">
                    <a:schemeClr val="accent1">
                      <a:satMod val="175000"/>
                      <a:alpha val="40000"/>
                    </a:schemeClr>
                  </a:glow>
                </a:effectLst>
                <a:latin typeface="Comic Sans MS" pitchFamily="66" charset="0"/>
                <a:cs typeface="Times New Roman" pitchFamily="18" charset="0"/>
              </a:rPr>
              <a:t>Gesture-Based Computing </a:t>
            </a:r>
            <a:r>
              <a:rPr lang="en-US" sz="11200" dirty="0" smtClean="0">
                <a:latin typeface="Comic Sans MS" pitchFamily="66" charset="0"/>
                <a:cs typeface="Times New Roman" pitchFamily="18" charset="0"/>
              </a:rPr>
              <a:t>allows users to engage in virtual activities with motions and movements similar to what they would use in the real world. </a:t>
            </a:r>
          </a:p>
          <a:p>
            <a:endParaRPr lang="en-US" sz="11200" dirty="0" smtClean="0">
              <a:effectLst>
                <a:glow rad="228600">
                  <a:schemeClr val="accent1">
                    <a:satMod val="175000"/>
                    <a:alpha val="40000"/>
                  </a:schemeClr>
                </a:glow>
              </a:effectLst>
              <a:latin typeface="Comic Sans MS" pitchFamily="66" charset="0"/>
              <a:cs typeface="Times New Roman" pitchFamily="18" charset="0"/>
            </a:endParaRPr>
          </a:p>
          <a:p>
            <a:r>
              <a:rPr lang="en-US" sz="11200" dirty="0" err="1" smtClean="0">
                <a:effectLst>
                  <a:glow rad="228600">
                    <a:schemeClr val="accent1">
                      <a:satMod val="175000"/>
                      <a:alpha val="40000"/>
                    </a:schemeClr>
                  </a:glow>
                </a:effectLst>
                <a:latin typeface="Comic Sans MS" pitchFamily="66" charset="0"/>
                <a:cs typeface="Times New Roman" pitchFamily="18" charset="0"/>
              </a:rPr>
              <a:t>SixthSense</a:t>
            </a:r>
            <a:r>
              <a:rPr lang="en-US" sz="11200" dirty="0" smtClean="0">
                <a:latin typeface="Comic Sans MS" pitchFamily="66" charset="0"/>
                <a:cs typeface="Times New Roman" pitchFamily="18" charset="0"/>
              </a:rPr>
              <a:t>-a wearable gesture interface that lets the user navigate a map displayed on a nearby surface using hand gestures.</a:t>
            </a:r>
          </a:p>
          <a:p>
            <a:endParaRPr lang="en-US" sz="5600" b="1" dirty="0" smtClean="0">
              <a:solidFill>
                <a:srgbClr val="C00000"/>
              </a:solidFill>
              <a:latin typeface="Comic Sans MS" pitchFamily="66" charset="0"/>
            </a:endParaRPr>
          </a:p>
          <a:p>
            <a:r>
              <a:rPr lang="en-US" sz="5600" b="1" dirty="0" smtClean="0">
                <a:solidFill>
                  <a:srgbClr val="C00000"/>
                </a:solidFill>
                <a:latin typeface="Times New Roman" pitchFamily="18" charset="0"/>
                <a:cs typeface="Times New Roman" pitchFamily="18" charset="0"/>
              </a:rPr>
              <a:t>http://www.pranavmistry.com/projects/sixthsense/</a:t>
            </a:r>
          </a:p>
          <a:p>
            <a:r>
              <a:rPr lang="en-US" sz="5600" b="1" dirty="0" smtClean="0">
                <a:solidFill>
                  <a:srgbClr val="C00000"/>
                </a:solidFill>
                <a:latin typeface="Times New Roman" pitchFamily="18" charset="0"/>
                <a:cs typeface="Times New Roman" pitchFamily="18" charset="0"/>
              </a:rPr>
              <a:t>http://k12.wiki.nmc.org/Gesture-Based+Computing</a:t>
            </a:r>
            <a:endParaRPr lang="en-US" sz="5600" b="1" dirty="0">
              <a:solidFill>
                <a:srgbClr val="C00000"/>
              </a:solidFill>
              <a:latin typeface="Times New Roman" pitchFamily="18" charset="0"/>
              <a:cs typeface="Times New Roman" pitchFamily="18" charset="0"/>
            </a:endParaRPr>
          </a:p>
        </p:txBody>
      </p:sp>
      <p:sp>
        <p:nvSpPr>
          <p:cNvPr id="3" name="Title 2"/>
          <p:cNvSpPr>
            <a:spLocks noGrp="1"/>
          </p:cNvSpPr>
          <p:nvPr>
            <p:ph type="title"/>
          </p:nvPr>
        </p:nvSpPr>
        <p:spPr>
          <a:xfrm>
            <a:off x="0" y="152400"/>
            <a:ext cx="8915400" cy="1265238"/>
          </a:xfrm>
        </p:spPr>
        <p:txBody>
          <a:bodyPr>
            <a:normAutofit/>
          </a:bodyPr>
          <a:lstStyle/>
          <a:p>
            <a:pPr algn="ctr"/>
            <a:r>
              <a:rPr lang="en-US" sz="4200" dirty="0" smtClean="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rPr>
              <a:t>Gesture Based Computing</a:t>
            </a:r>
            <a:endParaRPr lang="en-US" sz="4200" dirty="0">
              <a:solidFill>
                <a:srgbClr val="FF6600"/>
              </a:solidFill>
              <a:effectLst>
                <a:outerShdw blurRad="60007" dist="310007" dir="7680000" sy="30000" kx="1300200" algn="ctr" rotWithShape="0">
                  <a:prstClr val="black">
                    <a:alpha val="32000"/>
                  </a:prstClr>
                </a:outerShdw>
              </a:effectLst>
              <a:latin typeface="Comic Sans MS" pitchFamily="66" charset="0"/>
              <a:cs typeface="Times New Roman" pitchFamily="18" charset="0"/>
            </a:endParaRPr>
          </a:p>
        </p:txBody>
      </p:sp>
      <p:pic>
        <p:nvPicPr>
          <p:cNvPr id="17409" name="Picture 1" descr="C:\Users\user\Pictures\gesture.jpg"/>
          <p:cNvPicPr>
            <a:picLocks noChangeAspect="1" noChangeArrowheads="1"/>
          </p:cNvPicPr>
          <p:nvPr/>
        </p:nvPicPr>
        <p:blipFill>
          <a:blip r:embed="rId3" cstate="print"/>
          <a:srcRect/>
          <a:stretch>
            <a:fillRect/>
          </a:stretch>
        </p:blipFill>
        <p:spPr bwMode="auto">
          <a:xfrm>
            <a:off x="457200" y="1219200"/>
            <a:ext cx="3124200" cy="1371600"/>
          </a:xfrm>
          <a:prstGeom prst="rect">
            <a:avLst/>
          </a:prstGeom>
          <a:noFill/>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1143000"/>
            <a:ext cx="2032000"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4" name="Picture 2"/>
          <p:cNvPicPr>
            <a:picLocks noChangeAspect="1" noChangeArrowheads="1"/>
          </p:cNvPicPr>
          <p:nvPr/>
        </p:nvPicPr>
        <p:blipFill>
          <a:blip r:embed="rId5" cstate="print"/>
          <a:srcRect/>
          <a:stretch>
            <a:fillRect/>
          </a:stretch>
        </p:blipFill>
        <p:spPr bwMode="auto">
          <a:xfrm>
            <a:off x="0" y="0"/>
            <a:ext cx="914400" cy="838200"/>
          </a:xfrm>
          <a:prstGeom prst="rect">
            <a:avLst/>
          </a:prstGeom>
          <a:noFill/>
          <a:ln w="9525">
            <a:noFill/>
            <a:miter lim="800000"/>
            <a:headEnd/>
            <a:tailEnd/>
          </a:ln>
          <a:effectLst/>
        </p:spPr>
      </p:pic>
    </p:spTree>
  </p:cSld>
  <p:clrMapOvr>
    <a:masterClrMapping/>
  </p:clrMapOvr>
  <p:transition advClick="0" advTm="2885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4" fill="hold" nodeType="afterEffect">
                                  <p:stCondLst>
                                    <p:cond delay="0"/>
                                  </p:stCondLst>
                                  <p:childTnLst>
                                    <p:set>
                                      <p:cBhvr>
                                        <p:cTn id="12" dur="1" fill="hold">
                                          <p:stCondLst>
                                            <p:cond delay="0"/>
                                          </p:stCondLst>
                                        </p:cTn>
                                        <p:tgtEl>
                                          <p:spTgt spid="17409"/>
                                        </p:tgtEl>
                                        <p:attrNameLst>
                                          <p:attrName>style.visibility</p:attrName>
                                        </p:attrNameLst>
                                      </p:cBhvr>
                                      <p:to>
                                        <p:strVal val="visible"/>
                                      </p:to>
                                    </p:set>
                                    <p:animEffect transition="in" filter="wipe(down)">
                                      <p:cBhvr>
                                        <p:cTn id="13" dur="500"/>
                                        <p:tgtEl>
                                          <p:spTgt spid="17409"/>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 calcmode="lin" valueType="num">
                                      <p:cBhvr additive="base">
                                        <p:cTn id="2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2">
                                            <p:txEl>
                                              <p:pRg st="14" end="14"/>
                                            </p:txEl>
                                          </p:spTgt>
                                        </p:tgtEl>
                                        <p:attrNameLst>
                                          <p:attrName>style.visibility</p:attrName>
                                        </p:attrNameLst>
                                      </p:cBhvr>
                                      <p:to>
                                        <p:strVal val="visible"/>
                                      </p:to>
                                    </p:set>
                                    <p:anim calcmode="lin" valueType="num">
                                      <p:cBhvr additive="base">
                                        <p:cTn id="26"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4060</TotalTime>
  <Words>556</Words>
  <Application>Microsoft Office PowerPoint</Application>
  <PresentationFormat>On-screen Show (4:3)</PresentationFormat>
  <Paragraphs>191</Paragraphs>
  <Slides>12</Slides>
  <Notes>3</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 TEN FUTURE TRENDS FOR 2015 IN INSTRUCTIONAL DESIGN/TECHNOLOGY &amp; DISTANCE EDUCATION </vt:lpstr>
      <vt:lpstr> New Versions of Wifi</vt:lpstr>
      <vt:lpstr>Wearable Technology</vt:lpstr>
      <vt:lpstr>Holographic Technology</vt:lpstr>
      <vt:lpstr>Cloud Based Learning</vt:lpstr>
      <vt:lpstr>Wireless Charging Technology</vt:lpstr>
      <vt:lpstr> Flexible Display </vt:lpstr>
      <vt:lpstr>3D Technology</vt:lpstr>
      <vt:lpstr>Gesture Based Computing</vt:lpstr>
      <vt:lpstr>   Real Time Voice Translation   </vt:lpstr>
      <vt:lpstr> Agile Learning Design Process  </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nnnnnnn</dc:title>
  <dc:creator>user</dc:creator>
  <cp:lastModifiedBy>user</cp:lastModifiedBy>
  <cp:revision>180</cp:revision>
  <dcterms:created xsi:type="dcterms:W3CDTF">2013-12-01T22:16:49Z</dcterms:created>
  <dcterms:modified xsi:type="dcterms:W3CDTF">2013-12-04T20:46:01Z</dcterms:modified>
</cp:coreProperties>
</file>